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2" r:id="rId7"/>
    <p:sldId id="279" r:id="rId8"/>
    <p:sldId id="269" r:id="rId9"/>
    <p:sldId id="265" r:id="rId10"/>
    <p:sldId id="263" r:id="rId11"/>
    <p:sldId id="270" r:id="rId12"/>
    <p:sldId id="280" r:id="rId13"/>
    <p:sldId id="261" r:id="rId14"/>
    <p:sldId id="264" r:id="rId15"/>
    <p:sldId id="281" r:id="rId16"/>
    <p:sldId id="282" r:id="rId17"/>
    <p:sldId id="271" r:id="rId18"/>
    <p:sldId id="266" r:id="rId19"/>
    <p:sldId id="267" r:id="rId20"/>
    <p:sldId id="272" r:id="rId21"/>
    <p:sldId id="268" r:id="rId22"/>
    <p:sldId id="276" r:id="rId23"/>
    <p:sldId id="273" r:id="rId24"/>
    <p:sldId id="274" r:id="rId25"/>
    <p:sldId id="275" r:id="rId26"/>
    <p:sldId id="277" r:id="rId27"/>
    <p:sldId id="278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01D5F8-4259-4C3A-816D-3C467970EF8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39F6A2C4-452D-473B-ADD6-4D952B104DF7}">
      <dgm:prSet/>
      <dgm:spPr/>
      <dgm:t>
        <a:bodyPr/>
        <a:lstStyle/>
        <a:p>
          <a:pPr>
            <a:defRPr cap="all"/>
          </a:pPr>
          <a:r>
            <a:rPr lang="de-DE"/>
            <a:t>Intro: What are Runaways</a:t>
          </a:r>
          <a:endParaRPr lang="en-US"/>
        </a:p>
      </dgm:t>
    </dgm:pt>
    <dgm:pt modelId="{D96643AE-F7BA-4FCC-8097-6653723A4264}" type="parTrans" cxnId="{4345B151-8C5B-4BE8-9D3A-3A58F1A26CDC}">
      <dgm:prSet/>
      <dgm:spPr/>
      <dgm:t>
        <a:bodyPr/>
        <a:lstStyle/>
        <a:p>
          <a:endParaRPr lang="en-US"/>
        </a:p>
      </dgm:t>
    </dgm:pt>
    <dgm:pt modelId="{3B53F151-AF4A-4C09-8C46-F7121CE11FA1}" type="sibTrans" cxnId="{4345B151-8C5B-4BE8-9D3A-3A58F1A26CDC}">
      <dgm:prSet/>
      <dgm:spPr/>
      <dgm:t>
        <a:bodyPr/>
        <a:lstStyle/>
        <a:p>
          <a:endParaRPr lang="en-US"/>
        </a:p>
      </dgm:t>
    </dgm:pt>
    <dgm:pt modelId="{8EF3AF46-E834-417A-89FF-62F6947D1732}">
      <dgm:prSet/>
      <dgm:spPr/>
      <dgm:t>
        <a:bodyPr/>
        <a:lstStyle/>
        <a:p>
          <a:pPr>
            <a:defRPr cap="all"/>
          </a:pPr>
          <a:r>
            <a:rPr lang="de-DE"/>
            <a:t>Theory: Why are Runaways</a:t>
          </a:r>
          <a:endParaRPr lang="en-US"/>
        </a:p>
      </dgm:t>
    </dgm:pt>
    <dgm:pt modelId="{47D717F0-8680-44E3-A98C-AAC2915C5F89}" type="parTrans" cxnId="{A03495CD-5AC5-490B-B3FC-5D3D5D5908F5}">
      <dgm:prSet/>
      <dgm:spPr/>
      <dgm:t>
        <a:bodyPr/>
        <a:lstStyle/>
        <a:p>
          <a:endParaRPr lang="en-US"/>
        </a:p>
      </dgm:t>
    </dgm:pt>
    <dgm:pt modelId="{70D9F22E-D6F1-42B7-9870-48E252A37087}" type="sibTrans" cxnId="{A03495CD-5AC5-490B-B3FC-5D3D5D5908F5}">
      <dgm:prSet/>
      <dgm:spPr/>
      <dgm:t>
        <a:bodyPr/>
        <a:lstStyle/>
        <a:p>
          <a:endParaRPr lang="en-US"/>
        </a:p>
      </dgm:t>
    </dgm:pt>
    <dgm:pt modelId="{FBFE5A21-A65F-42F9-BA3F-0F314C7D5822}">
      <dgm:prSet/>
      <dgm:spPr/>
      <dgm:t>
        <a:bodyPr/>
        <a:lstStyle/>
        <a:p>
          <a:pPr>
            <a:defRPr cap="all"/>
          </a:pPr>
          <a:r>
            <a:rPr lang="de-DE"/>
            <a:t>Observations: Where are Runaways</a:t>
          </a:r>
          <a:endParaRPr lang="en-US"/>
        </a:p>
      </dgm:t>
    </dgm:pt>
    <dgm:pt modelId="{E1F6A0D2-CECF-4027-AFDA-0F1691288413}" type="parTrans" cxnId="{881A9E6E-D4E5-44DD-93FC-FCD32C94A5C2}">
      <dgm:prSet/>
      <dgm:spPr/>
      <dgm:t>
        <a:bodyPr/>
        <a:lstStyle/>
        <a:p>
          <a:endParaRPr lang="en-US"/>
        </a:p>
      </dgm:t>
    </dgm:pt>
    <dgm:pt modelId="{A1CD3011-4FA1-494D-9586-355DB7CFCE25}" type="sibTrans" cxnId="{881A9E6E-D4E5-44DD-93FC-FCD32C94A5C2}">
      <dgm:prSet/>
      <dgm:spPr/>
      <dgm:t>
        <a:bodyPr/>
        <a:lstStyle/>
        <a:p>
          <a:endParaRPr lang="en-US"/>
        </a:p>
      </dgm:t>
    </dgm:pt>
    <dgm:pt modelId="{EA75848D-402A-48EB-80A2-1E3FF0DDE7E7}" type="pres">
      <dgm:prSet presAssocID="{2C01D5F8-4259-4C3A-816D-3C467970EF8C}" presName="root" presStyleCnt="0">
        <dgm:presLayoutVars>
          <dgm:dir/>
          <dgm:resizeHandles val="exact"/>
        </dgm:presLayoutVars>
      </dgm:prSet>
      <dgm:spPr/>
    </dgm:pt>
    <dgm:pt modelId="{7D8CDBFE-8020-4F7E-AD84-59D58EF25D52}" type="pres">
      <dgm:prSet presAssocID="{39F6A2C4-452D-473B-ADD6-4D952B104DF7}" presName="compNode" presStyleCnt="0"/>
      <dgm:spPr/>
    </dgm:pt>
    <dgm:pt modelId="{69B2EB97-E9E1-487F-A178-C5E19F6253B0}" type="pres">
      <dgm:prSet presAssocID="{39F6A2C4-452D-473B-ADD6-4D952B104DF7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2A8DE29-1B3D-4BDE-BB71-59AA610334EF}" type="pres">
      <dgm:prSet presAssocID="{39F6A2C4-452D-473B-ADD6-4D952B104DF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pper board"/>
        </a:ext>
      </dgm:extLst>
    </dgm:pt>
    <dgm:pt modelId="{235FD60F-BABD-4CC0-8A8C-596927A2FFAB}" type="pres">
      <dgm:prSet presAssocID="{39F6A2C4-452D-473B-ADD6-4D952B104DF7}" presName="spaceRect" presStyleCnt="0"/>
      <dgm:spPr/>
    </dgm:pt>
    <dgm:pt modelId="{AF3FACEB-8CB6-4D00-8830-C8BB6DFECA8F}" type="pres">
      <dgm:prSet presAssocID="{39F6A2C4-452D-473B-ADD6-4D952B104DF7}" presName="textRect" presStyleLbl="revTx" presStyleIdx="0" presStyleCnt="3">
        <dgm:presLayoutVars>
          <dgm:chMax val="1"/>
          <dgm:chPref val="1"/>
        </dgm:presLayoutVars>
      </dgm:prSet>
      <dgm:spPr/>
    </dgm:pt>
    <dgm:pt modelId="{83AAB8BC-9685-4A4E-8BC7-7EF040725B86}" type="pres">
      <dgm:prSet presAssocID="{3B53F151-AF4A-4C09-8C46-F7121CE11FA1}" presName="sibTrans" presStyleCnt="0"/>
      <dgm:spPr/>
    </dgm:pt>
    <dgm:pt modelId="{3E891149-B090-4460-AD7C-6605A98CE360}" type="pres">
      <dgm:prSet presAssocID="{8EF3AF46-E834-417A-89FF-62F6947D1732}" presName="compNode" presStyleCnt="0"/>
      <dgm:spPr/>
    </dgm:pt>
    <dgm:pt modelId="{A9CA2B0D-3C86-4107-B594-74A9878A9232}" type="pres">
      <dgm:prSet presAssocID="{8EF3AF46-E834-417A-89FF-62F6947D1732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546BE693-639E-445E-B3DE-5700CD9DCE3F}" type="pres">
      <dgm:prSet presAssocID="{8EF3AF46-E834-417A-89FF-62F6947D173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8CFE96E-A770-42F7-93E9-699613B4A736}" type="pres">
      <dgm:prSet presAssocID="{8EF3AF46-E834-417A-89FF-62F6947D1732}" presName="spaceRect" presStyleCnt="0"/>
      <dgm:spPr/>
    </dgm:pt>
    <dgm:pt modelId="{CC96B4CB-E560-45A5-960D-35F2C1733750}" type="pres">
      <dgm:prSet presAssocID="{8EF3AF46-E834-417A-89FF-62F6947D1732}" presName="textRect" presStyleLbl="revTx" presStyleIdx="1" presStyleCnt="3">
        <dgm:presLayoutVars>
          <dgm:chMax val="1"/>
          <dgm:chPref val="1"/>
        </dgm:presLayoutVars>
      </dgm:prSet>
      <dgm:spPr/>
    </dgm:pt>
    <dgm:pt modelId="{E5B39FCD-D485-4857-AD0A-9A24983B2693}" type="pres">
      <dgm:prSet presAssocID="{70D9F22E-D6F1-42B7-9870-48E252A37087}" presName="sibTrans" presStyleCnt="0"/>
      <dgm:spPr/>
    </dgm:pt>
    <dgm:pt modelId="{65F40983-2029-486A-8173-0A9986C5E939}" type="pres">
      <dgm:prSet presAssocID="{FBFE5A21-A65F-42F9-BA3F-0F314C7D5822}" presName="compNode" presStyleCnt="0"/>
      <dgm:spPr/>
    </dgm:pt>
    <dgm:pt modelId="{F2B799AF-E884-4E2F-A93C-CFE79A678BDD}" type="pres">
      <dgm:prSet presAssocID="{FBFE5A21-A65F-42F9-BA3F-0F314C7D5822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C0AC3869-497E-4BFC-A58C-1C322814128F}" type="pres">
      <dgm:prSet presAssocID="{FBFE5A21-A65F-42F9-BA3F-0F314C7D582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9B14A315-0193-40F0-B156-FF61945C2B59}" type="pres">
      <dgm:prSet presAssocID="{FBFE5A21-A65F-42F9-BA3F-0F314C7D5822}" presName="spaceRect" presStyleCnt="0"/>
      <dgm:spPr/>
    </dgm:pt>
    <dgm:pt modelId="{A80879CC-B2C0-4883-B16A-C4BE24F0306F}" type="pres">
      <dgm:prSet presAssocID="{FBFE5A21-A65F-42F9-BA3F-0F314C7D582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6775714-8B42-49A5-8D98-6E3A8C9BC4B3}" type="presOf" srcId="{8EF3AF46-E834-417A-89FF-62F6947D1732}" destId="{CC96B4CB-E560-45A5-960D-35F2C1733750}" srcOrd="0" destOrd="0" presId="urn:microsoft.com/office/officeart/2018/5/layout/IconLeafLabelList"/>
    <dgm:cxn modelId="{881A9E6E-D4E5-44DD-93FC-FCD32C94A5C2}" srcId="{2C01D5F8-4259-4C3A-816D-3C467970EF8C}" destId="{FBFE5A21-A65F-42F9-BA3F-0F314C7D5822}" srcOrd="2" destOrd="0" parTransId="{E1F6A0D2-CECF-4027-AFDA-0F1691288413}" sibTransId="{A1CD3011-4FA1-494D-9586-355DB7CFCE25}"/>
    <dgm:cxn modelId="{4345B151-8C5B-4BE8-9D3A-3A58F1A26CDC}" srcId="{2C01D5F8-4259-4C3A-816D-3C467970EF8C}" destId="{39F6A2C4-452D-473B-ADD6-4D952B104DF7}" srcOrd="0" destOrd="0" parTransId="{D96643AE-F7BA-4FCC-8097-6653723A4264}" sibTransId="{3B53F151-AF4A-4C09-8C46-F7121CE11FA1}"/>
    <dgm:cxn modelId="{2F94677C-3EA9-4B13-A655-09A397CC6D3E}" type="presOf" srcId="{39F6A2C4-452D-473B-ADD6-4D952B104DF7}" destId="{AF3FACEB-8CB6-4D00-8830-C8BB6DFECA8F}" srcOrd="0" destOrd="0" presId="urn:microsoft.com/office/officeart/2018/5/layout/IconLeafLabelList"/>
    <dgm:cxn modelId="{A03495CD-5AC5-490B-B3FC-5D3D5D5908F5}" srcId="{2C01D5F8-4259-4C3A-816D-3C467970EF8C}" destId="{8EF3AF46-E834-417A-89FF-62F6947D1732}" srcOrd="1" destOrd="0" parTransId="{47D717F0-8680-44E3-A98C-AAC2915C5F89}" sibTransId="{70D9F22E-D6F1-42B7-9870-48E252A37087}"/>
    <dgm:cxn modelId="{1AE2B2DA-B052-49E8-961A-37A16862E1BB}" type="presOf" srcId="{FBFE5A21-A65F-42F9-BA3F-0F314C7D5822}" destId="{A80879CC-B2C0-4883-B16A-C4BE24F0306F}" srcOrd="0" destOrd="0" presId="urn:microsoft.com/office/officeart/2018/5/layout/IconLeafLabelList"/>
    <dgm:cxn modelId="{67790BFC-B646-4A04-BBFE-882463B12C61}" type="presOf" srcId="{2C01D5F8-4259-4C3A-816D-3C467970EF8C}" destId="{EA75848D-402A-48EB-80A2-1E3FF0DDE7E7}" srcOrd="0" destOrd="0" presId="urn:microsoft.com/office/officeart/2018/5/layout/IconLeafLabelList"/>
    <dgm:cxn modelId="{E0C421B8-007A-4315-B7CB-75DA020AD7DD}" type="presParOf" srcId="{EA75848D-402A-48EB-80A2-1E3FF0DDE7E7}" destId="{7D8CDBFE-8020-4F7E-AD84-59D58EF25D52}" srcOrd="0" destOrd="0" presId="urn:microsoft.com/office/officeart/2018/5/layout/IconLeafLabelList"/>
    <dgm:cxn modelId="{C170F332-EAD1-4BD2-ADF4-EF9A6275E29B}" type="presParOf" srcId="{7D8CDBFE-8020-4F7E-AD84-59D58EF25D52}" destId="{69B2EB97-E9E1-487F-A178-C5E19F6253B0}" srcOrd="0" destOrd="0" presId="urn:microsoft.com/office/officeart/2018/5/layout/IconLeafLabelList"/>
    <dgm:cxn modelId="{23853D46-16B2-4F41-A18E-5CCBCD7355DA}" type="presParOf" srcId="{7D8CDBFE-8020-4F7E-AD84-59D58EF25D52}" destId="{D2A8DE29-1B3D-4BDE-BB71-59AA610334EF}" srcOrd="1" destOrd="0" presId="urn:microsoft.com/office/officeart/2018/5/layout/IconLeafLabelList"/>
    <dgm:cxn modelId="{90137D92-9F4A-4B2C-BBAE-70018F45BD90}" type="presParOf" srcId="{7D8CDBFE-8020-4F7E-AD84-59D58EF25D52}" destId="{235FD60F-BABD-4CC0-8A8C-596927A2FFAB}" srcOrd="2" destOrd="0" presId="urn:microsoft.com/office/officeart/2018/5/layout/IconLeafLabelList"/>
    <dgm:cxn modelId="{7005FD2D-1440-4F2A-BF90-5E2A47F37C90}" type="presParOf" srcId="{7D8CDBFE-8020-4F7E-AD84-59D58EF25D52}" destId="{AF3FACEB-8CB6-4D00-8830-C8BB6DFECA8F}" srcOrd="3" destOrd="0" presId="urn:microsoft.com/office/officeart/2018/5/layout/IconLeafLabelList"/>
    <dgm:cxn modelId="{FA3B13B3-0AF1-4138-B32B-16F71698CD2A}" type="presParOf" srcId="{EA75848D-402A-48EB-80A2-1E3FF0DDE7E7}" destId="{83AAB8BC-9685-4A4E-8BC7-7EF040725B86}" srcOrd="1" destOrd="0" presId="urn:microsoft.com/office/officeart/2018/5/layout/IconLeafLabelList"/>
    <dgm:cxn modelId="{C6EFFAB7-6B14-4ECF-9FDE-55E7E6D2F797}" type="presParOf" srcId="{EA75848D-402A-48EB-80A2-1E3FF0DDE7E7}" destId="{3E891149-B090-4460-AD7C-6605A98CE360}" srcOrd="2" destOrd="0" presId="urn:microsoft.com/office/officeart/2018/5/layout/IconLeafLabelList"/>
    <dgm:cxn modelId="{EDEBF6A9-B95D-4B39-9B3D-5D624B3339E6}" type="presParOf" srcId="{3E891149-B090-4460-AD7C-6605A98CE360}" destId="{A9CA2B0D-3C86-4107-B594-74A9878A9232}" srcOrd="0" destOrd="0" presId="urn:microsoft.com/office/officeart/2018/5/layout/IconLeafLabelList"/>
    <dgm:cxn modelId="{35F91452-5411-4CC3-9553-AEF3ED07E7B7}" type="presParOf" srcId="{3E891149-B090-4460-AD7C-6605A98CE360}" destId="{546BE693-639E-445E-B3DE-5700CD9DCE3F}" srcOrd="1" destOrd="0" presId="urn:microsoft.com/office/officeart/2018/5/layout/IconLeafLabelList"/>
    <dgm:cxn modelId="{352ECCA6-0273-497D-BBAE-1BCA05B4E35A}" type="presParOf" srcId="{3E891149-B090-4460-AD7C-6605A98CE360}" destId="{58CFE96E-A770-42F7-93E9-699613B4A736}" srcOrd="2" destOrd="0" presId="urn:microsoft.com/office/officeart/2018/5/layout/IconLeafLabelList"/>
    <dgm:cxn modelId="{3BA083C2-7FF8-485E-B45B-6335557DBE08}" type="presParOf" srcId="{3E891149-B090-4460-AD7C-6605A98CE360}" destId="{CC96B4CB-E560-45A5-960D-35F2C1733750}" srcOrd="3" destOrd="0" presId="urn:microsoft.com/office/officeart/2018/5/layout/IconLeafLabelList"/>
    <dgm:cxn modelId="{28C7EF87-C177-4CAB-8C46-61358C60D682}" type="presParOf" srcId="{EA75848D-402A-48EB-80A2-1E3FF0DDE7E7}" destId="{E5B39FCD-D485-4857-AD0A-9A24983B2693}" srcOrd="3" destOrd="0" presId="urn:microsoft.com/office/officeart/2018/5/layout/IconLeafLabelList"/>
    <dgm:cxn modelId="{7A53E482-1B75-4693-B2AA-8963816DD0FE}" type="presParOf" srcId="{EA75848D-402A-48EB-80A2-1E3FF0DDE7E7}" destId="{65F40983-2029-486A-8173-0A9986C5E939}" srcOrd="4" destOrd="0" presId="urn:microsoft.com/office/officeart/2018/5/layout/IconLeafLabelList"/>
    <dgm:cxn modelId="{1D327D62-9554-489D-B996-66D4EB46C89B}" type="presParOf" srcId="{65F40983-2029-486A-8173-0A9986C5E939}" destId="{F2B799AF-E884-4E2F-A93C-CFE79A678BDD}" srcOrd="0" destOrd="0" presId="urn:microsoft.com/office/officeart/2018/5/layout/IconLeafLabelList"/>
    <dgm:cxn modelId="{A16C15A0-4BF9-4112-8793-B03F88603423}" type="presParOf" srcId="{65F40983-2029-486A-8173-0A9986C5E939}" destId="{C0AC3869-497E-4BFC-A58C-1C322814128F}" srcOrd="1" destOrd="0" presId="urn:microsoft.com/office/officeart/2018/5/layout/IconLeafLabelList"/>
    <dgm:cxn modelId="{4E30CC3B-9E88-41A9-B888-90C42C5746CC}" type="presParOf" srcId="{65F40983-2029-486A-8173-0A9986C5E939}" destId="{9B14A315-0193-40F0-B156-FF61945C2B59}" srcOrd="2" destOrd="0" presId="urn:microsoft.com/office/officeart/2018/5/layout/IconLeafLabelList"/>
    <dgm:cxn modelId="{41AD59B9-02E9-4C93-830C-8F8BAFA33464}" type="presParOf" srcId="{65F40983-2029-486A-8173-0A9986C5E939}" destId="{A80879CC-B2C0-4883-B16A-C4BE24F0306F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2EB97-E9E1-487F-A178-C5E19F6253B0}">
      <dsp:nvSpPr>
        <dsp:cNvPr id="0" name=""/>
        <dsp:cNvSpPr/>
      </dsp:nvSpPr>
      <dsp:spPr>
        <a:xfrm>
          <a:off x="718664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A8DE29-1B3D-4BDE-BB71-59AA610334EF}">
      <dsp:nvSpPr>
        <dsp:cNvPr id="0" name=""/>
        <dsp:cNvSpPr/>
      </dsp:nvSpPr>
      <dsp:spPr>
        <a:xfrm>
          <a:off x="1135476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3FACEB-8CB6-4D00-8830-C8BB6DFECA8F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500" kern="1200"/>
            <a:t>Intro: What are Runaways</a:t>
          </a:r>
          <a:endParaRPr lang="en-US" sz="2500" kern="1200"/>
        </a:p>
      </dsp:txBody>
      <dsp:txXfrm>
        <a:off x="93445" y="3018902"/>
        <a:ext cx="3206250" cy="720000"/>
      </dsp:txXfrm>
    </dsp:sp>
    <dsp:sp modelId="{A9CA2B0D-3C86-4107-B594-74A9878A9232}">
      <dsp:nvSpPr>
        <dsp:cNvPr id="0" name=""/>
        <dsp:cNvSpPr/>
      </dsp:nvSpPr>
      <dsp:spPr>
        <a:xfrm>
          <a:off x="4486008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BE693-639E-445E-B3DE-5700CD9DCE3F}">
      <dsp:nvSpPr>
        <dsp:cNvPr id="0" name=""/>
        <dsp:cNvSpPr/>
      </dsp:nvSpPr>
      <dsp:spPr>
        <a:xfrm>
          <a:off x="4902820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6B4CB-E560-45A5-960D-35F2C1733750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500" kern="1200"/>
            <a:t>Theory: Why are Runaways</a:t>
          </a:r>
          <a:endParaRPr lang="en-US" sz="2500" kern="1200"/>
        </a:p>
      </dsp:txBody>
      <dsp:txXfrm>
        <a:off x="3860789" y="3018902"/>
        <a:ext cx="3206250" cy="720000"/>
      </dsp:txXfrm>
    </dsp:sp>
    <dsp:sp modelId="{F2B799AF-E884-4E2F-A93C-CFE79A678BDD}">
      <dsp:nvSpPr>
        <dsp:cNvPr id="0" name=""/>
        <dsp:cNvSpPr/>
      </dsp:nvSpPr>
      <dsp:spPr>
        <a:xfrm>
          <a:off x="8253352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AC3869-497E-4BFC-A58C-1C322814128F}">
      <dsp:nvSpPr>
        <dsp:cNvPr id="0" name=""/>
        <dsp:cNvSpPr/>
      </dsp:nvSpPr>
      <dsp:spPr>
        <a:xfrm>
          <a:off x="8670164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0879CC-B2C0-4883-B16A-C4BE24F0306F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500" kern="1200"/>
            <a:t>Observations: Where are Runaways</a:t>
          </a:r>
          <a:endParaRPr lang="en-US" sz="2500" kern="1200"/>
        </a:p>
      </dsp:txBody>
      <dsp:txXfrm>
        <a:off x="7628133" y="3018902"/>
        <a:ext cx="320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1:27:34.67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54 0 24575,'9'2'0,"1"1"0,0-1 0,-1 2 0,1-1 0,-1 1 0,0 1 0,0 0 0,0 0 0,-1 1 0,13 11 0,-3-5 0,-2 1 0,0 0 0,-1 1 0,0 1 0,-1 0 0,-1 1 0,0 0 0,16 29 0,61 136 0,-59-112 0,-14-23 0,-1 2 0,-3 0 0,14 97 0,-18-75 0,-2 106 0,1 17 0,-3-154 0,-3 1 0,-1 0 0,-2 0 0,-2 0 0,-10 55 0,-1-18 0,4 1 0,3 1 0,3-1 0,4 1 0,16 131 0,-3-116 0,22 125 0,-7-106 0,59 155 0,-79-245 0,2 0 0,0 0 0,24 36 0,-28-51 0,0 0 0,1-1 0,-1 0 0,1 0 0,1 0 0,-1 0 0,1-1 0,1-1 0,-1 1 0,1-2 0,0 1 0,10 4 0,-8-6 0,6 4 0,0-1 0,28 5 0,-39-10 0,1 0 0,-1-1 0,1 0 0,0 0 0,-1 0 0,1-1 0,0 0 0,-1 0 0,1-1 0,8-3 0,10-4 0,-5 0 0,1 1 0,0 1 0,0 1 0,1 0 0,24-1 0,-46 7 0,0 0 0,1 0 0,-1 0 0,0 0 0,1 0 0,-1 0 0,0 0 0,0 0 0,1 0 0,-1 0 0,0 0 0,0 0 0,1 0 0,-1 1 0,0-1 0,0 0 0,1 0 0,-1 0 0,0 1 0,0-1 0,1 0 0,-1 0 0,0 0 0,0 1 0,0-1 0,0 0 0,1 0 0,-1 1 0,0-1 0,0 0 0,0 1 0,0-1 0,0 0 0,0 0 0,0 1 0,0-1 0,0 0 0,0 1 0,0-1 0,0 0 0,0 0 0,0 1 0,0-1 0,0 0 0,0 1 0,0-1 0,0 0 0,-1 0 0,1 1 0,0-1 0,-8 17 0,8-15 0,-23 39 0,9-16 0,0 0 0,2 1 0,0 1 0,2 0 0,-13 53 0,7 82 0,1-10 0,-2-75 0,11-55 0,1 0 0,1 0 0,-2 33 0,5 768 0,3-382 0,10-9 0,1 22 0,-14-348 0,-13 452 0,4-371 0,7-91 0,-5-1 0,-23 120 0,30-212 0,-15 64 0,2 0 0,3 1 0,-1 81 0,-28 524 0,33-610 0,-31 194 0,30-216 0,-2-1 0,-2-1 0,-2 0 0,-23 46 0,32-77 0,0-1 0,0 1 0,-1-1 0,0 0 0,0-1 0,0 1 0,-1-1 0,0-1 0,0 1 0,-11 5 0,-11 5 0,-46 19 0,42-21 0,0 2 0,-21 9 0,0-2 0,-2-2 0,-66 16 0,106-35 0,-1-1 0,1 0 0,-29-3 0,32 1 0,0 0 0,1 1 0,-1 1 0,0 0 0,-24 5 0,36-6-44,0 0 0,1 0 0,-1 0 0,0 1 0,0-1 0,0 0 0,1 1 0,-1-1 0,0 0 0,0 1 0,1-1 0,-1 1 0,0-1 0,1 1 0,-1-1 0,1 1 0,-1 0-1,1-1 1,-1 1 0,1 0 0,-1-1 0,1 1 0,-1 0 0,1 0 0,0-1 0,0 1 0,-1 0 0,1 0 0,0 0 0,0 0 0,3 9-6782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1:27:47.4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14:36.2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2446 0 24575,'-125'5'0,"0"5"0,1 6 0,0 6 0,2 4 0,-139 50 0,238-67 0,0 2 0,1 0 0,0 2 0,-29 22 0,6-5 0,-3 4 0,2 1 0,1 3 0,1 2 0,3 2 0,-39 49 0,-165 248 0,190-258 0,29-37 0,3 1 0,1 1 0,2 1 0,-20 73 0,-13 32 0,-23 76 0,-26 16 0,24-56 0,-64 236 0,129-383 0,-115 427 0,110-378 0,4 1 0,3 1 0,3 121 0,12-91 0,38 225 0,64 90 0,-47-210 0,-16-56 0,-39-152 0,0 1 0,-1 0 0,-1 0 0,-1 1 0,-1-1 0,-3 33 0,-30 117 0,19-113 0,-7 67 0,12 15 0,15 267 0,1-331 0,4 0 0,2 0 0,4-1 0,39 105 0,-34-125 0,1-1 0,3-1 0,2-1 0,2-1 0,3-2 0,55 65 0,282 258 0,-360-362 0,2-1 0,-1-1 0,1 0 0,0 0 0,1-1 0,-1-1 0,21 7 0,101 18 0,-53-13 0,32 9 0,-2-1 0,134 49 0,-197-64 0,-40-9 0,-1 0 0,0 0 0,0 1 0,0-1 0,10 5 0,-15-4 0,0-1 0,1 0 0,-1 1 0,0-1 0,-1 1 0,1 0 0,0-1 0,0 1 0,-1 0 0,1 0 0,-1 0 0,1 0 0,-1 0 0,0 1 0,0-1 0,0 0 0,0 0 0,-1 1 0,1-1 0,0 4 0,1 5 0,0 0 0,0-1 0,1 1 0,1 0 0,0-1 0,0 0 0,1 0 0,0 0 0,1-1 0,0 0 0,0 0 0,1 0 0,0-1 0,1 0 0,14 12 0,112 89 0,289 176 0,-327-230 0,3-4 0,1-5 0,206 65 0,727 85 0,-924-175 0,-84-15 0,0 0 0,0-1 0,1-2 0,-1 0 0,1-2 0,0-1 0,48-6 0,-55 3 0,1 1 0,-1 1 0,1 0 0,35 4 0,-12 0 0,1229 30-935,-171-8 652,-566 8 60,-275-15 429,-238-17 208,0 0-1,38-5 1,-51 3-415,-1-1 1,1 0-1,0 0 1,-1-1-1,0 0 0,1-1 1,-1 0-1,-1 0 1,12-7-1,79-49 1,-68 44 0,-1-2 0,33-26 0,-37 24 0,13-10 0,-2-1 0,0-2 0,58-72 0,-30 11 0,-5-3 0,54-117 0,-104 192 0,0 1 0,-2-1 0,0 0 0,-2-1 0,0 1 0,1-29 0,-2-137 0,-5 119 0,-1-2017-2049,2 564 1157,1 1479 892,7 55 1885,3 17-1261,-10-24-649,20 35 426,-21-40-398,1 1 1,-1 0-1,1-1 1,0 1-1,-1-1 1,1 1-1,0 0 0,-1-1 1,1 0-1,0 1 1,0-1-1,-1 1 1,1-1-1,0 0 0,0 1 1,0-1-1,0 0 1,-1 0-1,1 0 1,1 0-1,-1 0-4,0 0 0,1-1 1,-1 1-1,0-1 0,0 0 0,0 1 0,0-1 1,0 0-1,0 1 0,0-1 0,0 0 1,0 0-1,-1 0 0,1 0 0,0 0 0,0 0 1,-1 0-1,1 0 0,0-2 0,9-18 1,-2-1 0,0 0 0,-2-1 0,8-40 0,-4 12 0,14-53 0,167-864 0,-183 922 0,-3-1 0,-1 1 0,-3-1 0,-1 0 0,-3 0 0,-16-86 0,-12 28 0,-4 1 0,-59-120 0,-119-191 0,198 387 0,-37-69 0,-4 3 0,-4 2 0,-142-165 0,168 222 0,-1 0 0,-1 3 0,-2 1 0,-1 1 0,-2 3 0,0 1 0,-2 2 0,-1 2 0,0 1 0,-2 3 0,-63-16 0,28 17 0,0 3 0,-144-4 0,-165 22 0,178 8 0,-311 59 0,515-69 0,-27 5 0,-1-1 0,1-2 0,-1-1 0,-49-2 0,75-2 0,1 0 0,0-1 0,0 0 0,0 0 0,0-1 0,0 0 0,0 0 0,1-1 0,-1 0 0,1-1 0,0 0 0,0 0 0,1-1 0,0 1 0,0-2 0,0 1 0,0-1 0,1 0 0,1 0 0,-1-1 0,-8-16 0,-10-32 0,-9-15 0,32 69 0,0 0 0,-1 0 0,1 1 0,-1-1 0,1 1 0,-1-1 0,0 1 0,0 0 0,1-1 0,-1 1 0,0 0 0,0 0 0,0 0 0,0 0 0,-1 1 0,1-1 0,0 1 0,0-1 0,-4 1 0,-49 2 0,32 0 0,-179 6 0,-268-25 0,-207-57 0,22 30 0,-2 43 0,291 4 0,186-3-1365,158 0-5461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8536E-445F-43A2-9F63-83F762B654BB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8BB37-3146-441E-AB0F-F95E27ED6CB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156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A4D81-3B27-2DEE-35F7-FFD3B98AF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33F2C4-FCFF-37B8-2A8C-3B080E65F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61444-3B93-49C4-CFD1-37F68A2AF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BD9F-FB0B-4C66-9277-47989CC654C0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E468A-AF76-3233-AE74-8903754CF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9809E-F55D-9467-33FE-F300D24DC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B55A-4DCC-45DC-B539-8618592CBDD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3699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FE5D0-4AD5-D9CF-2C0A-2D47CD59D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72AF33-6932-7396-114D-2675F0BB6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D47C8-57BB-B409-0673-452F1D304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BD9F-FB0B-4C66-9277-47989CC654C0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B4619-B40A-ABEB-9A06-FB73C619C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56152-4FE8-F662-E87F-D8F84028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B55A-4DCC-45DC-B539-8618592CBDD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3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C4143A-DD78-E804-DC95-20704E529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EE1D5C-090A-ABEE-CC33-C00A76A69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2B6D-71BD-69CE-72A0-F0EB54ABA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BD9F-FB0B-4C66-9277-47989CC654C0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F21F9-4D84-1BCC-09A5-4FEEE5664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8CA04-A27D-9F65-8506-5293E1E2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B55A-4DCC-45DC-B539-8618592CBDD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831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18FDB-3D99-2A71-7E0D-477009EC7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84D6B-9F89-1EE0-2FFA-E05912A23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6A9AB-EE23-4850-DDF3-72E1F8520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BD9F-FB0B-4C66-9277-47989CC654C0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09BFD-9DCF-6CAB-7B5F-9AE12E7F2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A0E1E-4396-A2ED-6D05-97799BD64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B55A-4DCC-45DC-B539-8618592CBDD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430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14D97-8165-6279-044D-6E070D934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33117-F13E-DBA7-8A3A-ABB44C7F4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8F9F2-9B43-DC73-DBAF-141551517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BD9F-FB0B-4C66-9277-47989CC654C0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7CC07-FD30-8035-6AC6-68EE67297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0FA41-DE15-D759-FBC1-0A55B4EDD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B55A-4DCC-45DC-B539-8618592CBDD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65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8171B-182D-D95D-A048-21745ABD0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D42A8-EE12-40A2-9A24-4C30758E8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FE846-07DE-3319-0CE8-E8D3CE64D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D7558-6AFF-E1D6-F7A4-82C6EAD8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BD9F-FB0B-4C66-9277-47989CC654C0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BC1965-DB7B-0E02-4160-2EBE8E495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1934A-4F84-5B21-25D1-B62C1235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B55A-4DCC-45DC-B539-8618592CBDD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5826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9B36-C45E-2072-2B51-FF5E0CE82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B735C-8989-C129-B5FB-3ECE14092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58CCC1-A88E-7492-9B37-2E12FE22D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BB76B0-2279-6A96-18BF-F6B28421F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2D4169-E7BC-A0F0-588E-BC8C3D2ADB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09FFFD-B834-9A93-83D3-5697E2FB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BD9F-FB0B-4C66-9277-47989CC654C0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4FF20-1E02-4BA0-E164-3F6586C07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6BCC3-E8CE-D564-041B-8D86400BF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B55A-4DCC-45DC-B539-8618592CBDD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00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EFAE-CF12-66AD-298C-DDA168138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7D1A2-D35A-87BD-9212-A7FFE289C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BD9F-FB0B-4C66-9277-47989CC654C0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CBB7B-BE67-4EE5-1F3E-1A8CDCC2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12BAF-D360-3DDC-0C0F-EA6A9CED4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B55A-4DCC-45DC-B539-8618592CBDD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7245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2D5C3-8B75-6280-B72D-8395DEBF7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BD9F-FB0B-4C66-9277-47989CC654C0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8A6D45-3590-FED3-1D7E-810B1536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31278-B165-7934-3C06-6154F1DF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B55A-4DCC-45DC-B539-8618592CBDD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251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8058C-338E-E4F6-547A-E69E07F24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96356-1021-30CA-D6DC-B3F0247DE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28CCA-322B-741B-7B8D-01167D5BB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A081D-65C9-68BB-E528-E98B220BB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BD9F-FB0B-4C66-9277-47989CC654C0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526B5-B8B0-B833-8575-A507F6B7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49D9C-EA8B-F41A-15CE-AA583CCD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B55A-4DCC-45DC-B539-8618592CBDD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4342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CE4F-C893-C86A-75BF-DBEF8C187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FB7C10-E6CC-7055-FE7A-D1CD8DA73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C53FBE-3F42-F048-CBF0-9F22DDE58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943CA-23B1-302C-18E5-4C7E73140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BD9F-FB0B-4C66-9277-47989CC654C0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625C0-3F10-496C-35B4-EE3361BC0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27B6B-C133-281F-7B4C-8FDEDA594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B55A-4DCC-45DC-B539-8618592CBDD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6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C0506-DE8E-8CD6-848D-483B7A2C2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5D493-148A-40E0-D935-EF71D850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90CFD-62B8-BF2C-ADB7-0D50EA9E4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ABD9F-FB0B-4C66-9277-47989CC654C0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EBFFE-184F-8BAF-68DC-B8E617B94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E421E-F0F5-58B5-FA82-4F85A1566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CB55A-4DCC-45DC-B539-8618592CBDD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28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7.jpeg"/><Relationship Id="rId7" Type="http://schemas.openxmlformats.org/officeDocument/2006/relationships/customXml" Target="../ink/ink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customXml" Target="../ink/ink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ui.adsabs.harvard.edu/abs/2005yCat.5125....0R/abstract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96E0884-EFB5-B936-3393-A7C775344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r="1" b="1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6" name="Rectangle 206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D0B7AE-E55B-CE86-CE2E-B63802AE0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200">
                <a:solidFill>
                  <a:srgbClr val="FFFFFF"/>
                </a:solidFill>
              </a:rPr>
              <a:t>Main Sequence Runaway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1C5F9-38D8-FE68-5E10-D66001899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Ondrejov Observatory (22.08.2023)</a:t>
            </a:r>
          </a:p>
          <a:p>
            <a:r>
              <a:rPr lang="de-DE" dirty="0">
                <a:solidFill>
                  <a:srgbClr val="FFFFFF"/>
                </a:solidFill>
              </a:rPr>
              <a:t>Aakash Bhat</a:t>
            </a:r>
          </a:p>
          <a:p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0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1FDC0-3A2C-75D1-2177-3FCA89DAA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DES: Dynamical Ejection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colorful dots in the sky&#10;&#10;Description automatically generated">
            <a:extLst>
              <a:ext uri="{FF2B5EF4-FFF2-40B4-BE49-F238E27FC236}">
                <a16:creationId xmlns:a16="http://schemas.microsoft.com/office/drawing/2014/main" id="{EF4EA244-8567-9C22-A43E-8C0EC555D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988" y="3178136"/>
            <a:ext cx="3758184" cy="2818638"/>
          </a:xfrm>
          <a:prstGeom prst="rect">
            <a:avLst/>
          </a:prstGeom>
        </p:spPr>
      </p:pic>
      <p:pic>
        <p:nvPicPr>
          <p:cNvPr id="9" name="Picture 8" descr="A black background with red dots&#10;&#10;Description automatically generated">
            <a:extLst>
              <a:ext uri="{FF2B5EF4-FFF2-40B4-BE49-F238E27FC236}">
                <a16:creationId xmlns:a16="http://schemas.microsoft.com/office/drawing/2014/main" id="{C07E130E-FBC8-0EF1-462E-7E31F3074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" y="3178136"/>
            <a:ext cx="3758184" cy="2818638"/>
          </a:xfrm>
          <a:prstGeom prst="rect">
            <a:avLst/>
          </a:prstGeom>
        </p:spPr>
      </p:pic>
      <p:pic>
        <p:nvPicPr>
          <p:cNvPr id="11" name="Picture 10" descr="A black background with dots and dots&#10;&#10;Description automatically generated">
            <a:extLst>
              <a:ext uri="{FF2B5EF4-FFF2-40B4-BE49-F238E27FC236}">
                <a16:creationId xmlns:a16="http://schemas.microsoft.com/office/drawing/2014/main" id="{E448726B-4130-F713-1C00-4C593359D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024" y="3178136"/>
            <a:ext cx="3758184" cy="2818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D7ED9A-6C67-4ABD-94C4-4D85D018402F}"/>
              </a:ext>
            </a:extLst>
          </p:cNvPr>
          <p:cNvSpPr txBox="1"/>
          <p:nvPr/>
        </p:nvSpPr>
        <p:spPr>
          <a:xfrm>
            <a:off x="1394996" y="6242721"/>
            <a:ext cx="275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Exchange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8883C1-B62A-6FA2-591A-D6DD2C3D50A4}"/>
              </a:ext>
            </a:extLst>
          </p:cNvPr>
          <p:cNvSpPr txBox="1"/>
          <p:nvPr/>
        </p:nvSpPr>
        <p:spPr>
          <a:xfrm>
            <a:off x="5540486" y="6242721"/>
            <a:ext cx="224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 Runaways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16FB2-CBE1-BFB9-B499-DF3877382B26}"/>
              </a:ext>
            </a:extLst>
          </p:cNvPr>
          <p:cNvSpPr txBox="1"/>
          <p:nvPr/>
        </p:nvSpPr>
        <p:spPr>
          <a:xfrm>
            <a:off x="9582539" y="6242721"/>
            <a:ext cx="153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 Runaway</a:t>
            </a:r>
          </a:p>
        </p:txBody>
      </p:sp>
    </p:spTree>
    <p:extLst>
      <p:ext uri="{BB962C8B-B14F-4D97-AF65-F5344CB8AC3E}">
        <p14:creationId xmlns:p14="http://schemas.microsoft.com/office/powerpoint/2010/main" val="3150353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BB7B5172-6375-12E0-3F9E-4FA25BADA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34" y="1162677"/>
            <a:ext cx="5129784" cy="38473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AECDA60C-D05F-43B8-504B-0361DD741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2" y="1213975"/>
            <a:ext cx="5129784" cy="37447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BD3153-604D-01DA-EB21-4BCD1D9B18AB}"/>
              </a:ext>
            </a:extLst>
          </p:cNvPr>
          <p:cNvSpPr txBox="1"/>
          <p:nvPr/>
        </p:nvSpPr>
        <p:spPr>
          <a:xfrm>
            <a:off x="788565" y="5177611"/>
            <a:ext cx="505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more massive the intruding star the greater its ability to affect the binding energy of the binary system and thereby to increase the kinetic energy of the system</a:t>
            </a:r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9C4AD0-6863-7E48-D895-75E943D540D0}"/>
              </a:ext>
            </a:extLst>
          </p:cNvPr>
          <p:cNvSpPr txBox="1"/>
          <p:nvPr/>
        </p:nvSpPr>
        <p:spPr>
          <a:xfrm>
            <a:off x="6568580" y="5174361"/>
            <a:ext cx="4773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more massive the intruding star the larger the recoil velocity of the binary and the smaller the velocity of the ejected star relative to the </a:t>
            </a:r>
            <a:r>
              <a:rPr lang="en-US" dirty="0" err="1"/>
              <a:t>centre</a:t>
            </a:r>
            <a:r>
              <a:rPr lang="en-US" dirty="0"/>
              <a:t> of mass</a:t>
            </a:r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646A3-655A-4E5B-3931-0EA5EACE407F}"/>
              </a:ext>
            </a:extLst>
          </p:cNvPr>
          <p:cNvSpPr txBox="1"/>
          <p:nvPr/>
        </p:nvSpPr>
        <p:spPr>
          <a:xfrm>
            <a:off x="9514855" y="587229"/>
            <a:ext cx="2424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Gvaramadze et. Al.</a:t>
            </a:r>
          </a:p>
        </p:txBody>
      </p:sp>
    </p:spTree>
    <p:extLst>
      <p:ext uri="{BB962C8B-B14F-4D97-AF65-F5344CB8AC3E}">
        <p14:creationId xmlns:p14="http://schemas.microsoft.com/office/powerpoint/2010/main" val="1005526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ubble Discovery of Runaway Star Yields Clues to Breakup of Multiple-Star System">
            <a:extLst>
              <a:ext uri="{FF2B5EF4-FFF2-40B4-BE49-F238E27FC236}">
                <a16:creationId xmlns:a16="http://schemas.microsoft.com/office/drawing/2014/main" id="{ED64A5BE-1CEC-6197-7665-1AF99A1A7D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16323" y="1049323"/>
            <a:ext cx="2532077" cy="253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Picture 4" descr="A galaxy with stars and a square in the middle&#10;&#10;Description automatically generated with medium confidence">
            <a:extLst>
              <a:ext uri="{FF2B5EF4-FFF2-40B4-BE49-F238E27FC236}">
                <a16:creationId xmlns:a16="http://schemas.microsoft.com/office/drawing/2014/main" id="{5B86AA49-6662-D374-0BE2-7CDB1C15D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43156D-83C6-C02D-DAAF-4210A4C4F58B}"/>
              </a:ext>
            </a:extLst>
          </p:cNvPr>
          <p:cNvSpPr txBox="1"/>
          <p:nvPr/>
        </p:nvSpPr>
        <p:spPr>
          <a:xfrm>
            <a:off x="10627567" y="6540759"/>
            <a:ext cx="1259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Credit: HST</a:t>
            </a:r>
          </a:p>
        </p:txBody>
      </p:sp>
    </p:spTree>
    <p:extLst>
      <p:ext uri="{BB962C8B-B14F-4D97-AF65-F5344CB8AC3E}">
        <p14:creationId xmlns:p14="http://schemas.microsoft.com/office/powerpoint/2010/main" val="1050479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0CEED20-A22C-4FC3-BC0E-F4FE53FD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743AF-B13B-4EEC-7CAC-685CC812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825248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Hills Mechanism: SMBH	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849524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pace scene with stars and a ring in the middle&#10;&#10;Description automatically generated">
            <a:extLst>
              <a:ext uri="{FF2B5EF4-FFF2-40B4-BE49-F238E27FC236}">
                <a16:creationId xmlns:a16="http://schemas.microsoft.com/office/drawing/2014/main" id="{53165B24-512B-535F-C0C3-1833F26D2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92" y="1315672"/>
            <a:ext cx="5536001" cy="415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12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2BD228-96BC-9D66-181D-244C47A1A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de-DE" sz="3700"/>
              <a:t>Hills Mechanism: SMBH	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4642D-45CF-F16C-E525-A53D6DB87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de-DE" sz="2000" dirty="0"/>
              <a:t>The Milky Way has an SMBH at its center</a:t>
            </a:r>
          </a:p>
          <a:p>
            <a:r>
              <a:rPr lang="de-DE" sz="2000" dirty="0"/>
              <a:t>Binary goes near the SMBH</a:t>
            </a:r>
          </a:p>
          <a:p>
            <a:r>
              <a:rPr lang="de-DE" sz="2000" dirty="0"/>
              <a:t>Tidal Forces disrupt the binary</a:t>
            </a:r>
          </a:p>
          <a:p>
            <a:r>
              <a:rPr lang="de-DE" sz="2000" dirty="0"/>
              <a:t>Hypervel + S-type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7655E075-FAD9-65C5-1EB5-4AD1CDBD1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7" b="1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15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7" name="Rectangle 4102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8" name="Rectangle 4104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9" name="Rectangle 4106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llustration of the Milky Way Galaxy and an red arrow extending from the centre and head down indicating where the star has travelled">
            <a:extLst>
              <a:ext uri="{FF2B5EF4-FFF2-40B4-BE49-F238E27FC236}">
                <a16:creationId xmlns:a16="http://schemas.microsoft.com/office/drawing/2014/main" id="{1A59FCEA-C412-ED00-3AD9-0ED3DCDF5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r="5368" b="-1"/>
          <a:stretch/>
        </p:blipFill>
        <p:spPr bwMode="auto">
          <a:xfrm>
            <a:off x="838200" y="754148"/>
            <a:ext cx="10515600" cy="49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20" name="Straight Connector 4108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B0E6CB4-0841-906D-FF1E-43D91F7DEF39}"/>
              </a:ext>
            </a:extLst>
          </p:cNvPr>
          <p:cNvSpPr txBox="1"/>
          <p:nvPr/>
        </p:nvSpPr>
        <p:spPr>
          <a:xfrm>
            <a:off x="737119" y="5692913"/>
            <a:ext cx="31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Koposov et. al.</a:t>
            </a:r>
          </a:p>
        </p:txBody>
      </p:sp>
    </p:spTree>
    <p:extLst>
      <p:ext uri="{BB962C8B-B14F-4D97-AF65-F5344CB8AC3E}">
        <p14:creationId xmlns:p14="http://schemas.microsoft.com/office/powerpoint/2010/main" val="1402191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0" name="Rectangle 512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age showing the orbits of 8 different stars around the supermassive black hole">
            <a:extLst>
              <a:ext uri="{FF2B5EF4-FFF2-40B4-BE49-F238E27FC236}">
                <a16:creationId xmlns:a16="http://schemas.microsoft.com/office/drawing/2014/main" id="{E8A0723D-EFA8-C5E4-CF75-1AE3BD9FE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4445" y="456344"/>
            <a:ext cx="594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BCEAA9-3421-77EA-90A0-8936B16D0C6B}"/>
              </a:ext>
            </a:extLst>
          </p:cNvPr>
          <p:cNvSpPr txBox="1"/>
          <p:nvPr/>
        </p:nvSpPr>
        <p:spPr>
          <a:xfrm>
            <a:off x="9007150" y="5928164"/>
            <a:ext cx="1800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Credit: </a:t>
            </a:r>
            <a:r>
              <a:rPr lang="de-DE" b="0" i="0" dirty="0">
                <a:solidFill>
                  <a:srgbClr val="000000"/>
                </a:solidFill>
                <a:effectLst/>
                <a:latin typeface="Barlow" panose="020F0502020204030204" pitchFamily="2" charset="0"/>
              </a:rPr>
              <a:t>UCLA Astronomy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9763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01329-CBA5-9C41-F28F-A1A05EB49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RECAP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17BD0-5E55-B185-1490-C5886D5CA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Runaway stars are stars with velocities &gt;30 km/s and velocity vectors pointing away from the disk.</a:t>
            </a:r>
          </a:p>
          <a:p>
            <a:r>
              <a:rPr lang="de-DE" dirty="0"/>
              <a:t>There are multiple ways of creating main-sequence runaways:</a:t>
            </a:r>
          </a:p>
          <a:p>
            <a:pPr marL="3543300" lvl="7" indent="-342900">
              <a:buFont typeface="+mj-lt"/>
              <a:buAutoNum type="arabicPeriod"/>
            </a:pPr>
            <a:r>
              <a:rPr lang="de-DE" dirty="0"/>
              <a:t>Binary Supernova Scenario</a:t>
            </a:r>
          </a:p>
          <a:p>
            <a:pPr marL="3543300" lvl="7" indent="-342900">
              <a:buFont typeface="+mj-lt"/>
              <a:buAutoNum type="arabicPeriod"/>
            </a:pPr>
            <a:r>
              <a:rPr lang="de-DE" dirty="0"/>
              <a:t>Open Cluster Dynamical ejection</a:t>
            </a:r>
          </a:p>
          <a:p>
            <a:pPr marL="3543300" lvl="7" indent="-342900">
              <a:buFont typeface="+mj-lt"/>
              <a:buAutoNum type="arabicPeriod"/>
            </a:pPr>
            <a:r>
              <a:rPr lang="de-DE" dirty="0"/>
              <a:t>Hills Mechanism</a:t>
            </a:r>
          </a:p>
          <a:p>
            <a:r>
              <a:rPr lang="de-DE" dirty="0"/>
              <a:t>There are differences:</a:t>
            </a:r>
          </a:p>
          <a:p>
            <a:pPr lvl="7"/>
            <a:r>
              <a:rPr lang="de-DE" dirty="0"/>
              <a:t>Hills produces the fastest stars which point directly to the center</a:t>
            </a:r>
          </a:p>
          <a:p>
            <a:pPr lvl="7"/>
            <a:r>
              <a:rPr lang="de-DE" dirty="0"/>
              <a:t>DES implies that the age of the star must be similar to the age of cluster</a:t>
            </a:r>
          </a:p>
          <a:p>
            <a:pPr lvl="7"/>
            <a:r>
              <a:rPr lang="de-DE" dirty="0"/>
              <a:t>BSS produces stars with imprints of binary interaction: High Rotation, He </a:t>
            </a:r>
          </a:p>
        </p:txBody>
      </p:sp>
    </p:spTree>
    <p:extLst>
      <p:ext uri="{BB962C8B-B14F-4D97-AF65-F5344CB8AC3E}">
        <p14:creationId xmlns:p14="http://schemas.microsoft.com/office/powerpoint/2010/main" val="1459235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63" name="Group 2058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2060" name="Rectangle 2059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1" name="Rectangle 2060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2" name="Rectangle 2061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627272-55BE-9FED-CC6B-FD4FBFA8E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319314"/>
            <a:ext cx="9477377" cy="1030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6-d Kinematics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11354F-DE91-D00B-6597-A36788366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331" y="1902362"/>
            <a:ext cx="3258962" cy="3218225"/>
          </a:xfrm>
          <a:prstGeom prst="rect">
            <a:avLst/>
          </a:prstGeom>
        </p:spPr>
      </p:pic>
      <p:pic>
        <p:nvPicPr>
          <p:cNvPr id="2050" name="Picture 2" descr="Proper Motion and Parallax - YouTube">
            <a:extLst>
              <a:ext uri="{FF2B5EF4-FFF2-40B4-BE49-F238E27FC236}">
                <a16:creationId xmlns:a16="http://schemas.microsoft.com/office/drawing/2014/main" id="{45C16D4F-B3A8-BA41-92FF-675BC29DE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1655" y="1965546"/>
            <a:ext cx="3678836" cy="275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54" name="Content Placeholder 2053">
                <a:extLst>
                  <a:ext uri="{FF2B5EF4-FFF2-40B4-BE49-F238E27FC236}">
                    <a16:creationId xmlns:a16="http://schemas.microsoft.com/office/drawing/2014/main" id="{E73C1251-955E-498D-B44F-398E13C447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598" y="5429764"/>
                <a:ext cx="9496427" cy="1385266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2000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de-DE" sz="2000" dirty="0"/>
              </a:p>
              <a:p>
                <a:r>
                  <a:rPr lang="en-US" sz="2000" dirty="0"/>
                  <a:t>d=1/parallax</a:t>
                </a:r>
              </a:p>
              <a:p>
                <a:r>
                  <a:rPr lang="en-US" sz="2000" dirty="0"/>
                  <a:t>Proper motion measured by change in angular position</a:t>
                </a:r>
              </a:p>
            </p:txBody>
          </p:sp>
        </mc:Choice>
        <mc:Fallback>
          <p:sp>
            <p:nvSpPr>
              <p:cNvPr id="2054" name="Content Placeholder 2053">
                <a:extLst>
                  <a:ext uri="{FF2B5EF4-FFF2-40B4-BE49-F238E27FC236}">
                    <a16:creationId xmlns:a16="http://schemas.microsoft.com/office/drawing/2014/main" id="{E73C1251-955E-498D-B44F-398E13C447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598" y="5429764"/>
                <a:ext cx="9496427" cy="1385266"/>
              </a:xfrm>
              <a:blipFill>
                <a:blip r:embed="rId4"/>
                <a:stretch>
                  <a:fillRect l="-578" b="-17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22B172C-7480-84C3-C0FA-012B548E336D}"/>
                  </a:ext>
                </a:extLst>
              </p14:cNvPr>
              <p14:cNvContentPartPr/>
              <p14:nvPr/>
            </p14:nvContentPartPr>
            <p14:xfrm>
              <a:off x="9221457" y="1818859"/>
              <a:ext cx="429840" cy="3258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22B172C-7480-84C3-C0FA-012B548E33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15337" y="1812739"/>
                <a:ext cx="442080" cy="32706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5424DBDB-F81E-F1EC-994D-068B2E33DB95}"/>
              </a:ext>
            </a:extLst>
          </p:cNvPr>
          <p:cNvSpPr/>
          <p:nvPr/>
        </p:nvSpPr>
        <p:spPr>
          <a:xfrm>
            <a:off x="9536672" y="2508172"/>
            <a:ext cx="264104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4d + </a:t>
            </a:r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α</a:t>
            </a:r>
            <a:r>
              <a:rPr lang="de-DE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δ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09F8A82-6F62-E458-442B-587B017A4F5B}"/>
                  </a:ext>
                </a:extLst>
              </p14:cNvPr>
              <p14:cNvContentPartPr/>
              <p14:nvPr/>
            </p14:nvContentPartPr>
            <p14:xfrm>
              <a:off x="7155400" y="313734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09F8A82-6F62-E458-442B-587B017A4F5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49280" y="3131227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2B201AB-5874-66F0-E8D6-2A0C47ED7621}"/>
              </a:ext>
            </a:extLst>
          </p:cNvPr>
          <p:cNvSpPr txBox="1"/>
          <p:nvPr/>
        </p:nvSpPr>
        <p:spPr>
          <a:xfrm>
            <a:off x="6580414" y="4849184"/>
            <a:ext cx="2641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Jason Kendall on Youtube</a:t>
            </a:r>
          </a:p>
        </p:txBody>
      </p:sp>
    </p:spTree>
    <p:extLst>
      <p:ext uri="{BB962C8B-B14F-4D97-AF65-F5344CB8AC3E}">
        <p14:creationId xmlns:p14="http://schemas.microsoft.com/office/powerpoint/2010/main" val="3253242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99A26E-D461-6D6F-C7AC-21A032C95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de-DE" sz="4800"/>
              <a:t>How to study them?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7F8A-FA7B-5919-4BD1-4258C0FF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r>
              <a:rPr lang="de-DE" sz="2200" dirty="0"/>
              <a:t>We can use runaways in two ways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sz="2200" dirty="0"/>
              <a:t>Study a cluster and find runaways from it</a:t>
            </a:r>
          </a:p>
          <a:p>
            <a:pPr marL="457200" lvl="1" indent="0">
              <a:buNone/>
            </a:pPr>
            <a:endParaRPr lang="de-DE" sz="2200" dirty="0"/>
          </a:p>
        </p:txBody>
      </p:sp>
      <p:pic>
        <p:nvPicPr>
          <p:cNvPr id="7" name="Picture 6" descr="A screenshot of a desktop&#10;&#10;Description automatically generated">
            <a:extLst>
              <a:ext uri="{FF2B5EF4-FFF2-40B4-BE49-F238E27FC236}">
                <a16:creationId xmlns:a16="http://schemas.microsoft.com/office/drawing/2014/main" id="{BA3C0414-FC00-A359-5ABD-DF008D9D4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25" y="1813745"/>
            <a:ext cx="7207245" cy="54427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1D5AAE6-DFFB-E79C-5E7D-1C0DF0E257C2}"/>
                  </a:ext>
                </a:extLst>
              </p14:cNvPr>
              <p14:cNvContentPartPr/>
              <p14:nvPr/>
            </p14:nvContentPartPr>
            <p14:xfrm>
              <a:off x="4231276" y="3031236"/>
              <a:ext cx="3289320" cy="3098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1D5AAE6-DFFB-E79C-5E7D-1C0DF0E257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22275" y="3022237"/>
                <a:ext cx="3306962" cy="311615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91314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FF81DB-E166-5748-C286-632B6DBB2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Content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6861A15-D36F-B563-8F4A-8838D3C8C9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94288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049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ircular graph with red and blue lines&#10;&#10;Description automatically generated">
            <a:extLst>
              <a:ext uri="{FF2B5EF4-FFF2-40B4-BE49-F238E27FC236}">
                <a16:creationId xmlns:a16="http://schemas.microsoft.com/office/drawing/2014/main" id="{0CA73145-E178-C1D8-F16B-CD29C5884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14" y="-1029319"/>
            <a:ext cx="8155320" cy="8488348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8D308C-FD85-40D8-59B9-0950B6D49121}"/>
              </a:ext>
            </a:extLst>
          </p:cNvPr>
          <p:cNvSpPr txBox="1"/>
          <p:nvPr/>
        </p:nvSpPr>
        <p:spPr>
          <a:xfrm>
            <a:off x="9118832" y="5806812"/>
            <a:ext cx="2768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Orion by Farias and Schöttler</a:t>
            </a:r>
          </a:p>
        </p:txBody>
      </p:sp>
    </p:spTree>
    <p:extLst>
      <p:ext uri="{BB962C8B-B14F-4D97-AF65-F5344CB8AC3E}">
        <p14:creationId xmlns:p14="http://schemas.microsoft.com/office/powerpoint/2010/main" val="3178429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 descr="Illustration of our galaxy with and without labels.">
            <a:extLst>
              <a:ext uri="{FF2B5EF4-FFF2-40B4-BE49-F238E27FC236}">
                <a16:creationId xmlns:a16="http://schemas.microsoft.com/office/drawing/2014/main" id="{ED9F60F5-B1CA-330D-3333-3E9A8653C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969" y="622262"/>
            <a:ext cx="7273255" cy="49728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B7808-9166-A921-45C0-4DC9F250B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5915336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Method 2: Study Runaways and find their clusters</a:t>
            </a:r>
          </a:p>
        </p:txBody>
      </p:sp>
    </p:spTree>
    <p:extLst>
      <p:ext uri="{BB962C8B-B14F-4D97-AF65-F5344CB8AC3E}">
        <p14:creationId xmlns:p14="http://schemas.microsoft.com/office/powerpoint/2010/main" val="3675523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blue and green graph with a yellow dot on it&#10;&#10;Description automatically generated">
            <a:extLst>
              <a:ext uri="{FF2B5EF4-FFF2-40B4-BE49-F238E27FC236}">
                <a16:creationId xmlns:a16="http://schemas.microsoft.com/office/drawing/2014/main" id="{E679FEC0-B804-6E2E-294F-BE225EA82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64" y="4509563"/>
            <a:ext cx="8493125" cy="2336800"/>
          </a:xfr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2833ED1-9C13-E6C6-32D6-675EBDD1BE06}"/>
              </a:ext>
            </a:extLst>
          </p:cNvPr>
          <p:cNvCxnSpPr>
            <a:cxnSpLocks/>
          </p:cNvCxnSpPr>
          <p:nvPr/>
        </p:nvCxnSpPr>
        <p:spPr>
          <a:xfrm flipH="1" flipV="1">
            <a:off x="2865376" y="4037993"/>
            <a:ext cx="3321150" cy="1453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8436787-A7AD-8647-A21B-7ACDAB328046}"/>
              </a:ext>
            </a:extLst>
          </p:cNvPr>
          <p:cNvSpPr txBox="1"/>
          <p:nvPr/>
        </p:nvSpPr>
        <p:spPr>
          <a:xfrm>
            <a:off x="8489658" y="3263598"/>
            <a:ext cx="1820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Halo: Sphere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6E700E-D439-7AAC-1FD9-E160A0F4165F}"/>
              </a:ext>
            </a:extLst>
          </p:cNvPr>
          <p:cNvCxnSpPr/>
          <p:nvPr/>
        </p:nvCxnSpPr>
        <p:spPr>
          <a:xfrm flipV="1">
            <a:off x="9051903" y="4123716"/>
            <a:ext cx="662731" cy="1367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51BCA59-4A0F-786D-3B8B-C37D1304C4A3}"/>
              </a:ext>
            </a:extLst>
          </p:cNvPr>
          <p:cNvSpPr txBox="1"/>
          <p:nvPr/>
        </p:nvSpPr>
        <p:spPr>
          <a:xfrm>
            <a:off x="9689467" y="3894838"/>
            <a:ext cx="158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Disk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8A613A-AAB5-F155-ED6B-A14FA9FCC606}"/>
              </a:ext>
            </a:extLst>
          </p:cNvPr>
          <p:cNvCxnSpPr/>
          <p:nvPr/>
        </p:nvCxnSpPr>
        <p:spPr>
          <a:xfrm flipV="1">
            <a:off x="8389172" y="3632930"/>
            <a:ext cx="662731" cy="1367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89E6926-0BEB-92DB-7B05-C9586D9DA9DB}"/>
              </a:ext>
            </a:extLst>
          </p:cNvPr>
          <p:cNvSpPr txBox="1"/>
          <p:nvPr/>
        </p:nvSpPr>
        <p:spPr>
          <a:xfrm>
            <a:off x="2474527" y="3682311"/>
            <a:ext cx="1818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Bulge</a:t>
            </a:r>
          </a:p>
        </p:txBody>
      </p:sp>
      <p:pic>
        <p:nvPicPr>
          <p:cNvPr id="16" name="Picture 15" descr="A colorful dots and numbers&#10;&#10;Description automatically generated with medium confidence">
            <a:extLst>
              <a:ext uri="{FF2B5EF4-FFF2-40B4-BE49-F238E27FC236}">
                <a16:creationId xmlns:a16="http://schemas.microsoft.com/office/drawing/2014/main" id="{DDA65174-710A-A55D-EBCC-4197A875D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44" y="39825"/>
            <a:ext cx="10883315" cy="329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63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aph of different types of numbers&#10;&#10;Description automatically generated with medium confidence">
            <a:extLst>
              <a:ext uri="{FF2B5EF4-FFF2-40B4-BE49-F238E27FC236}">
                <a16:creationId xmlns:a16="http://schemas.microsoft.com/office/drawing/2014/main" id="{C033D1A6-F27A-BBFA-CF0C-457C06498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032248"/>
            <a:ext cx="6410084" cy="48075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ph of a number of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806A2BD4-941B-C286-EEC9-38A6B2BCC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910" y="643467"/>
            <a:ext cx="3300870" cy="24756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of a number of numbers and a line&#10;&#10;Description automatically generated">
            <a:extLst>
              <a:ext uri="{FF2B5EF4-FFF2-40B4-BE49-F238E27FC236}">
                <a16:creationId xmlns:a16="http://schemas.microsoft.com/office/drawing/2014/main" id="{E0247E63-551A-CDA6-5CD3-D0B0C9763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591" y="3748194"/>
            <a:ext cx="3295508" cy="247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49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5CEDB-5032-1D0A-A9B8-4BE957427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de-DE" sz="5400"/>
              <a:t>What is different about this project?	</a:t>
            </a:r>
          </a:p>
        </p:txBody>
      </p:sp>
      <p:pic>
        <p:nvPicPr>
          <p:cNvPr id="5" name="Picture 4" descr="Interior of dark warehouse">
            <a:extLst>
              <a:ext uri="{FF2B5EF4-FFF2-40B4-BE49-F238E27FC236}">
                <a16:creationId xmlns:a16="http://schemas.microsoft.com/office/drawing/2014/main" id="{28C63A11-19F1-B040-91EA-88540E0FA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73" r="2632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7C182-F1E8-7839-1B10-60C238C09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de-DE" sz="2200"/>
              <a:t>So far, we have studied well known stars and collected kinematics based on literature values. These tend to be bright, nearby, high declination objects.</a:t>
            </a:r>
          </a:p>
          <a:p>
            <a:r>
              <a:rPr lang="de-DE" sz="2200"/>
              <a:t>But if we want to find the missing runaways, we need to start from scratch: Find our own targets, take our own measurements, do our own spectral analysis.</a:t>
            </a:r>
          </a:p>
          <a:p>
            <a:r>
              <a:rPr lang="de-DE" sz="2200"/>
              <a:t>And if we are lucky, we might find something new!</a:t>
            </a:r>
          </a:p>
        </p:txBody>
      </p:sp>
    </p:spTree>
    <p:extLst>
      <p:ext uri="{BB962C8B-B14F-4D97-AF65-F5344CB8AC3E}">
        <p14:creationId xmlns:p14="http://schemas.microsoft.com/office/powerpoint/2010/main" val="2861517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CBED2-B353-6FDE-BE08-3698D8F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de-DE" sz="4800"/>
              <a:t>What can we learn?</a:t>
            </a: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Einstein Math GIF - Math Einstein Shocked GIFs">
            <a:extLst>
              <a:ext uri="{FF2B5EF4-FFF2-40B4-BE49-F238E27FC236}">
                <a16:creationId xmlns:a16="http://schemas.microsoft.com/office/drawing/2014/main" id="{353068BD-DA15-F0CF-D9B6-2B9BC0606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295" y="2932513"/>
            <a:ext cx="5150277" cy="289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9471-1470-C84A-9DEE-E616E4F4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de-DE" sz="2000" dirty="0"/>
              <a:t>Stellar Evolution (Life, Death, Afterlife)</a:t>
            </a:r>
          </a:p>
          <a:p>
            <a:r>
              <a:rPr lang="de-DE" sz="2000" dirty="0"/>
              <a:t>Cluster formation </a:t>
            </a:r>
          </a:p>
          <a:p>
            <a:r>
              <a:rPr lang="de-DE" sz="2000" dirty="0"/>
              <a:t>Galactic structure (Mass Function)</a:t>
            </a:r>
          </a:p>
          <a:p>
            <a:r>
              <a:rPr lang="de-DE" sz="2000" dirty="0"/>
              <a:t>Supernova rates and star formation</a:t>
            </a:r>
          </a:p>
          <a:p>
            <a:r>
              <a:rPr lang="de-DE" sz="2000" dirty="0"/>
              <a:t>If lucky, common enevlope/accretion</a:t>
            </a: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84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C63E1A-625F-E6F6-4C84-A26F931E1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r>
              <a:rPr lang="de-DE" sz="2600" b="1" dirty="0"/>
              <a:t>How to find the Target without RV?? Use other 5 kinematic values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8046D-D645-7061-6336-13694F68E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r>
              <a:rPr lang="de-DE" sz="1700"/>
              <a:t>The catalog we use to select stars from is the catalog of Reed from 2005</a:t>
            </a:r>
          </a:p>
          <a:p>
            <a:pPr lvl="1"/>
            <a:r>
              <a:rPr lang="de-DE" sz="1700"/>
              <a:t>In vizier: V/125/obcat</a:t>
            </a:r>
          </a:p>
          <a:p>
            <a:pPr lvl="1"/>
            <a:r>
              <a:rPr lang="de-DE" sz="1700">
                <a:hlinkClick r:id="rId2"/>
              </a:rPr>
              <a:t>https://ui.adsabs.harvard.edu/abs/2005yCat.5125....0R/abstract</a:t>
            </a:r>
            <a:endParaRPr lang="de-DE" sz="1700"/>
          </a:p>
          <a:p>
            <a:pPr lvl="1"/>
            <a:r>
              <a:rPr lang="de-DE" sz="1700"/>
              <a:t>Mag&lt;11</a:t>
            </a:r>
          </a:p>
          <a:p>
            <a:pPr marL="457200" lvl="1" indent="0">
              <a:buNone/>
            </a:pPr>
            <a:endParaRPr lang="de-DE" sz="1700"/>
          </a:p>
          <a:p>
            <a:pPr lvl="1"/>
            <a:endParaRPr lang="de-DE" sz="1700"/>
          </a:p>
        </p:txBody>
      </p:sp>
      <p:pic>
        <p:nvPicPr>
          <p:cNvPr id="5" name="Picture 4" descr="A red circle with black lines and dots&#10;&#10;Description automatically generated">
            <a:extLst>
              <a:ext uri="{FF2B5EF4-FFF2-40B4-BE49-F238E27FC236}">
                <a16:creationId xmlns:a16="http://schemas.microsoft.com/office/drawing/2014/main" id="{8CF13390-F7A1-6337-1C4C-267557D53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29" y="2619274"/>
            <a:ext cx="11533383" cy="4070775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E281A27B-25F7-0C78-B516-5FBF6451D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61665"/>
            <a:ext cx="66877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36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E97A1F-FCE5-945B-2022-D4CD6175114A}"/>
              </a:ext>
            </a:extLst>
          </p:cNvPr>
          <p:cNvSpPr txBox="1"/>
          <p:nvPr/>
        </p:nvSpPr>
        <p:spPr>
          <a:xfrm>
            <a:off x="527222" y="247475"/>
            <a:ext cx="1100635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We can use </a:t>
            </a:r>
            <a:r>
              <a:rPr lang="de-DE" sz="2800" dirty="0">
                <a:solidFill>
                  <a:srgbClr val="FF0000"/>
                </a:solidFill>
              </a:rPr>
              <a:t>Gaia and Simbad </a:t>
            </a:r>
            <a:r>
              <a:rPr lang="de-DE" sz="2800" dirty="0"/>
              <a:t>(5 arcsec each) to get: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800" dirty="0"/>
              <a:t>Tangential Velocity:	4.74*pm/parallax&gt;25 km/s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800" dirty="0"/>
              <a:t>Galactic Z coordinate:    &gt;150 parsec (0.15 kpc)    (icrstoGal(polarXYZ(ra,dec,1/parallax)))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800" dirty="0"/>
              <a:t>RUWE &lt;4  (Is our Parallax reliable? Especially bad if stars are binaries)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800" dirty="0"/>
              <a:t>Parallax&gt;0 and parallax_over_error&gt;4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800" dirty="0"/>
              <a:t>!(abs(radvel)&gt;=0) in Simbad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To prioritize make your list decreasing order by gal_z and by main_type=„star“</a:t>
            </a:r>
          </a:p>
          <a:p>
            <a:endParaRPr lang="de-DE" sz="2800" dirty="0"/>
          </a:p>
          <a:p>
            <a:endParaRPr lang="de-DE" sz="2800" dirty="0"/>
          </a:p>
        </p:txBody>
      </p:sp>
      <p:pic>
        <p:nvPicPr>
          <p:cNvPr id="2" name="Content Placeholder 4" descr="A blue and green graph with a yellow dot on it&#10;&#10;Description automatically generated">
            <a:extLst>
              <a:ext uri="{FF2B5EF4-FFF2-40B4-BE49-F238E27FC236}">
                <a16:creationId xmlns:a16="http://schemas.microsoft.com/office/drawing/2014/main" id="{60E51894-9C92-113A-D528-FB11C2E79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2" y="4521200"/>
            <a:ext cx="8493125" cy="2336800"/>
          </a:xfrm>
          <a:prstGeom prst="rect">
            <a:avLst/>
          </a:prstGeom>
        </p:spPr>
      </p:pic>
      <p:pic>
        <p:nvPicPr>
          <p:cNvPr id="3" name="Picture 2" descr="Proper Motion and Parallax - YouTube">
            <a:extLst>
              <a:ext uri="{FF2B5EF4-FFF2-40B4-BE49-F238E27FC236}">
                <a16:creationId xmlns:a16="http://schemas.microsoft.com/office/drawing/2014/main" id="{D1E42623-B261-7F55-62AE-9F38EEBA7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4799" y="4098873"/>
            <a:ext cx="3678836" cy="275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ar: 7 Points 3">
            <a:extLst>
              <a:ext uri="{FF2B5EF4-FFF2-40B4-BE49-F238E27FC236}">
                <a16:creationId xmlns:a16="http://schemas.microsoft.com/office/drawing/2014/main" id="{A5370202-4281-AA25-11AF-1D4DAD92FCCA}"/>
              </a:ext>
            </a:extLst>
          </p:cNvPr>
          <p:cNvSpPr/>
          <p:nvPr/>
        </p:nvSpPr>
        <p:spPr>
          <a:xfrm>
            <a:off x="6203658" y="5079567"/>
            <a:ext cx="360727" cy="302004"/>
          </a:xfrm>
          <a:prstGeom prst="star7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68C616B5-C30B-43BB-97CF-F6F7D65F4E75}"/>
              </a:ext>
            </a:extLst>
          </p:cNvPr>
          <p:cNvSpPr/>
          <p:nvPr/>
        </p:nvSpPr>
        <p:spPr>
          <a:xfrm rot="3718684">
            <a:off x="6652470" y="4857226"/>
            <a:ext cx="360726" cy="318781"/>
          </a:xfrm>
          <a:prstGeom prst="up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1118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E96FF-78C1-2FB3-B8F0-8E6C67211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e-DE" sz="3400">
                <a:solidFill>
                  <a:schemeClr val="bg1"/>
                </a:solidFill>
              </a:rPr>
              <a:t>What are Runaways and why are they interesting?	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C678A7-B0C9-6685-87DA-1EC0B74A9A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55548" y="2217343"/>
                <a:ext cx="9880893" cy="3959619"/>
              </a:xfrm>
            </p:spPr>
            <p:txBody>
              <a:bodyPr>
                <a:normAutofit/>
              </a:bodyPr>
              <a:lstStyle/>
              <a:p>
                <a:r>
                  <a:rPr lang="de-DE" sz="2000"/>
                  <a:t>Runaway stars are stars classified based on their „ejection“ or „space“ velocities</a:t>
                </a:r>
              </a:p>
              <a:p>
                <a:pPr lvl="1"/>
                <a:r>
                  <a:rPr lang="de-DE" sz="2000"/>
                  <a:t>Multiple ejection populations</a:t>
                </a:r>
              </a:p>
              <a:p>
                <a:pPr lvl="7"/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2000" i="0">
                        <a:latin typeface="Cambria Math" panose="02040503050406030204" pitchFamily="18" charset="0"/>
                      </a:rPr>
                      <m:t>&gt;30</m:t>
                    </m:r>
                    <m:r>
                      <a:rPr lang="de-DE" sz="2000" b="0" i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b="0" i="0">
                        <a:latin typeface="Cambria Math" panose="02040503050406030204" pitchFamily="18" charset="0"/>
                      </a:rPr>
                      <m:t>km</m:t>
                    </m:r>
                    <m:r>
                      <a:rPr lang="de-DE" sz="2000" b="0" i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de-DE" sz="2000" b="0" i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de-DE" sz="2000"/>
                  <a:t>	(Runaways)</a:t>
                </a:r>
              </a:p>
              <a:p>
                <a:pPr lvl="7"/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2000" b="0" i="1">
                            <a:latin typeface="Cambria Math" panose="02040503050406030204" pitchFamily="18" charset="0"/>
                          </a:rPr>
                          <m:t>𝑒𝑠𝑐</m:t>
                        </m:r>
                      </m:sub>
                    </m:sSub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2000" i="0">
                        <a:latin typeface="Cambria Math" panose="02040503050406030204" pitchFamily="18" charset="0"/>
                      </a:rPr>
                      <m:t>≫30</m:t>
                    </m:r>
                    <m:r>
                      <a:rPr lang="de-DE" sz="2000" b="0" i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b="0" i="0">
                        <a:latin typeface="Cambria Math" panose="02040503050406030204" pitchFamily="18" charset="0"/>
                      </a:rPr>
                      <m:t>km</m:t>
                    </m:r>
                    <m:r>
                      <a:rPr lang="de-DE" sz="2000" b="0" i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de-DE" sz="2000" b="0" i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de-DE" sz="2000"/>
                  <a:t>	(Hyper-runaways)</a:t>
                </a:r>
              </a:p>
              <a:p>
                <a:pPr lvl="7"/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2000" b="0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𝑒𝑠𝑐</m:t>
                        </m:r>
                      </m:sub>
                    </m:sSub>
                  </m:oMath>
                </a14:m>
                <a:r>
                  <a:rPr lang="de-DE" sz="2000"/>
                  <a:t>		(Hyper-velocity stars)</a:t>
                </a:r>
              </a:p>
              <a:p>
                <a:pPr lvl="1"/>
                <a:r>
                  <a:rPr lang="de-DE" sz="2000"/>
                  <a:t>Multiple type populations</a:t>
                </a:r>
              </a:p>
              <a:p>
                <a:pPr lvl="7"/>
                <a:r>
                  <a:rPr lang="de-DE" sz="2000"/>
                  <a:t>MS O,B,A..</a:t>
                </a:r>
              </a:p>
              <a:p>
                <a:pPr lvl="7"/>
                <a:r>
                  <a:rPr lang="de-DE" sz="2000"/>
                  <a:t>sdOB (US708)</a:t>
                </a:r>
              </a:p>
              <a:p>
                <a:pPr lvl="7"/>
                <a:r>
                  <a:rPr lang="de-DE" sz="2000"/>
                  <a:t>White Dwarfs as Type Ia remnants</a:t>
                </a:r>
              </a:p>
              <a:p>
                <a:pPr lvl="7"/>
                <a:r>
                  <a:rPr lang="de-DE" sz="2000"/>
                  <a:t>White Dwarfs as Type Iax remnant</a:t>
                </a:r>
              </a:p>
              <a:p>
                <a:pPr lvl="1"/>
                <a:r>
                  <a:rPr lang="de-DE" sz="2000"/>
                  <a:t>Compact objects show higher space velocities</a:t>
                </a:r>
              </a:p>
              <a:p>
                <a:pPr lvl="7"/>
                <a:endParaRPr lang="de-DE" sz="20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C678A7-B0C9-6685-87DA-1EC0B74A9A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55548" y="2217343"/>
                <a:ext cx="9880893" cy="3959619"/>
              </a:xfrm>
              <a:blipFill>
                <a:blip r:embed="rId2"/>
                <a:stretch>
                  <a:fillRect l="-556" t="-169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4146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EF5A3-45FC-227E-8515-80DBACAB6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Where are Runaways?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79DE0-1C7F-4286-5505-5F419801B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The motions of stars can be characterized with multiple components: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/>
              <a:t>Stars rotate around the center of the Galaxy in a disk. This is where star formation takes place (rotation velocities of order 100-250 km/s)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/>
              <a:t>Stars are born in open clusters. Think Pleiades, Orion.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/>
              <a:t>Stars have a velocity dispersion within their clusters (of order &lt;5 km/s)</a:t>
            </a:r>
          </a:p>
          <a:p>
            <a:pPr marL="457200" lvl="1" indent="0">
              <a:buNone/>
            </a:pPr>
            <a:endParaRPr lang="de-DE" dirty="0"/>
          </a:p>
          <a:p>
            <a:pPr marL="914400" lvl="2" indent="0">
              <a:buNone/>
            </a:pPr>
            <a:endParaRPr lang="de-D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83E593-0C72-918B-FD4E-E79E3738BAE0}"/>
              </a:ext>
            </a:extLst>
          </p:cNvPr>
          <p:cNvSpPr/>
          <p:nvPr/>
        </p:nvSpPr>
        <p:spPr>
          <a:xfrm>
            <a:off x="696293" y="4485742"/>
            <a:ext cx="110679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 what happens if you find young stars outside the Milky Way disk going away from it?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7151FD-AB82-1ABA-2F82-54C738DC74BE}"/>
              </a:ext>
            </a:extLst>
          </p:cNvPr>
          <p:cNvCxnSpPr/>
          <p:nvPr/>
        </p:nvCxnSpPr>
        <p:spPr>
          <a:xfrm>
            <a:off x="5931017" y="5125673"/>
            <a:ext cx="0" cy="704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F1ACA1F-5873-99A2-2DE6-B1849D08B1F9}"/>
              </a:ext>
            </a:extLst>
          </p:cNvPr>
          <p:cNvSpPr/>
          <p:nvPr/>
        </p:nvSpPr>
        <p:spPr>
          <a:xfrm>
            <a:off x="1044760" y="5850235"/>
            <a:ext cx="102535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Formed in the Disk and kicked out (Remember this for later) </a:t>
            </a:r>
          </a:p>
        </p:txBody>
      </p:sp>
    </p:spTree>
    <p:extLst>
      <p:ext uri="{BB962C8B-B14F-4D97-AF65-F5344CB8AC3E}">
        <p14:creationId xmlns:p14="http://schemas.microsoft.com/office/powerpoint/2010/main" val="786336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C45EA-B9DB-5533-1C74-D3588FF32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614644" cy="1173700"/>
          </a:xfrm>
        </p:spPr>
        <p:txBody>
          <a:bodyPr anchor="t">
            <a:normAutofit fontScale="90000"/>
          </a:bodyPr>
          <a:lstStyle/>
          <a:p>
            <a:r>
              <a:rPr lang="de-DE" sz="3400" dirty="0">
                <a:solidFill>
                  <a:schemeClr val="bg1"/>
                </a:solidFill>
              </a:rPr>
              <a:t>Formation Mechanism: Open Clusters/Associations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336BEF-1172-35C3-DDC4-92092256FC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460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406AD3-0C20-709E-F598-EF041D14D0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8" r="1" b="671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97685-A67A-3256-B0FE-D32502C7C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 lnSpcReduction="10000"/>
          </a:bodyPr>
          <a:lstStyle/>
          <a:p>
            <a:r>
              <a:rPr lang="de-DE" sz="1500" dirty="0">
                <a:solidFill>
                  <a:schemeClr val="bg1">
                    <a:alpha val="80000"/>
                  </a:schemeClr>
                </a:solidFill>
              </a:rPr>
              <a:t>All Stars formed in clusters. Single, Binary, Triples..</a:t>
            </a:r>
          </a:p>
          <a:p>
            <a:r>
              <a:rPr lang="de-DE" sz="1500" dirty="0">
                <a:solidFill>
                  <a:schemeClr val="bg1">
                    <a:alpha val="80000"/>
                  </a:schemeClr>
                </a:solidFill>
              </a:rPr>
              <a:t>Proto-clusters are violent. Many stars taking part in dynamics.</a:t>
            </a:r>
          </a:p>
          <a:p>
            <a:r>
              <a:rPr lang="de-DE" sz="1500" dirty="0">
                <a:solidFill>
                  <a:schemeClr val="bg1">
                    <a:alpha val="80000"/>
                  </a:schemeClr>
                </a:solidFill>
              </a:rPr>
              <a:t>Gravitationally stable structure formed, but has there been mass loss?</a:t>
            </a:r>
          </a:p>
          <a:p>
            <a:endParaRPr lang="de-DE" sz="15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58E91-0AC9-4A51-C4F9-F38E98D65279}"/>
              </a:ext>
            </a:extLst>
          </p:cNvPr>
          <p:cNvSpPr txBox="1"/>
          <p:nvPr/>
        </p:nvSpPr>
        <p:spPr>
          <a:xfrm>
            <a:off x="10203488" y="6400891"/>
            <a:ext cx="230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900" b="0" i="0" u="none" strike="noStrike" baseline="0" dirty="0">
                <a:solidFill>
                  <a:srgbClr val="FF0000"/>
                </a:solidFill>
                <a:latin typeface="NimbusSanL-Regu"/>
              </a:rPr>
              <a:t>Bally J.</a:t>
            </a:r>
          </a:p>
          <a:p>
            <a:pPr algn="l"/>
            <a:r>
              <a:rPr lang="en-US" sz="900" b="0" i="0" u="none" strike="noStrike" baseline="0" dirty="0">
                <a:solidFill>
                  <a:srgbClr val="FF0000"/>
                </a:solidFill>
                <a:latin typeface="NimbusSanL-Regu"/>
              </a:rPr>
              <a:t>Overview of the Orion Complex (2008)</a:t>
            </a:r>
            <a:endParaRPr lang="de-DE" sz="9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C6336-B0D7-962A-7906-9C9114BE5224}"/>
              </a:ext>
            </a:extLst>
          </p:cNvPr>
          <p:cNvSpPr txBox="1"/>
          <p:nvPr/>
        </p:nvSpPr>
        <p:spPr>
          <a:xfrm>
            <a:off x="125834" y="6454752"/>
            <a:ext cx="30703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0" i="0" u="none" strike="noStrike" baseline="0" dirty="0">
                <a:solidFill>
                  <a:srgbClr val="FF0000"/>
                </a:solidFill>
                <a:latin typeface="NimbusSanL-Regu"/>
              </a:rPr>
              <a:t>Space Telescope Science Institute using HST</a:t>
            </a:r>
            <a:endParaRPr lang="de-DE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974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CD0D-ED13-2932-C9A8-0661A12F1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BSS: Binary Supernova Scenario</a:t>
            </a:r>
          </a:p>
        </p:txBody>
      </p:sp>
      <p:pic>
        <p:nvPicPr>
          <p:cNvPr id="5" name="Content Placeholder 4" descr="A red and blue spheres in space&#10;&#10;Description automatically generated">
            <a:extLst>
              <a:ext uri="{FF2B5EF4-FFF2-40B4-BE49-F238E27FC236}">
                <a16:creationId xmlns:a16="http://schemas.microsoft.com/office/drawing/2014/main" id="{F3BF5395-50B6-0B49-5561-FB928AC0B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418" y="2550253"/>
            <a:ext cx="3715985" cy="2786989"/>
          </a:xfrm>
        </p:spPr>
      </p:pic>
      <p:pic>
        <p:nvPicPr>
          <p:cNvPr id="7" name="Picture 6" descr="A group of red and blue circles&#10;&#10;Description automatically generated">
            <a:extLst>
              <a:ext uri="{FF2B5EF4-FFF2-40B4-BE49-F238E27FC236}">
                <a16:creationId xmlns:a16="http://schemas.microsoft.com/office/drawing/2014/main" id="{ED36F02E-9756-EB28-9E33-300972B95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62" y="2550253"/>
            <a:ext cx="3715985" cy="27869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FC5905-F88E-F9F1-ABB6-4EE9CD74B10E}"/>
              </a:ext>
            </a:extLst>
          </p:cNvPr>
          <p:cNvSpPr txBox="1"/>
          <p:nvPr/>
        </p:nvSpPr>
        <p:spPr>
          <a:xfrm>
            <a:off x="9305925" y="6200775"/>
            <a:ext cx="260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Credit: Andreas Irrgang</a:t>
            </a:r>
          </a:p>
        </p:txBody>
      </p:sp>
    </p:spTree>
    <p:extLst>
      <p:ext uri="{BB962C8B-B14F-4D97-AF65-F5344CB8AC3E}">
        <p14:creationId xmlns:p14="http://schemas.microsoft.com/office/powerpoint/2010/main" val="2073244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308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0" name="Rectangle 308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9C3911B-E9CA-99F1-1677-B02A664D9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5908" y="643467"/>
            <a:ext cx="758839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F13409-D58A-0D2F-E2CA-6EB4F8B9D312}"/>
              </a:ext>
            </a:extLst>
          </p:cNvPr>
          <p:cNvSpPr txBox="1"/>
          <p:nvPr/>
        </p:nvSpPr>
        <p:spPr>
          <a:xfrm>
            <a:off x="9798341" y="5687736"/>
            <a:ext cx="1669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PORTEGIES ZWART (2000)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36B0C38-80C8-CDAB-9D71-390E02C080E7}"/>
              </a:ext>
            </a:extLst>
          </p:cNvPr>
          <p:cNvCxnSpPr/>
          <p:nvPr/>
        </p:nvCxnSpPr>
        <p:spPr>
          <a:xfrm flipH="1" flipV="1">
            <a:off x="1915908" y="1325461"/>
            <a:ext cx="1666191" cy="184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9BF395B-1880-C7FD-6214-63C0103F6032}"/>
              </a:ext>
            </a:extLst>
          </p:cNvPr>
          <p:cNvSpPr txBox="1"/>
          <p:nvPr/>
        </p:nvSpPr>
        <p:spPr>
          <a:xfrm>
            <a:off x="604007" y="989901"/>
            <a:ext cx="1666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Binaries surviving supernovas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0883687-6CA3-944B-EAA5-AC4E15E46E66}"/>
              </a:ext>
            </a:extLst>
          </p:cNvPr>
          <p:cNvCxnSpPr/>
          <p:nvPr/>
        </p:nvCxnSpPr>
        <p:spPr>
          <a:xfrm flipH="1">
            <a:off x="2130804" y="3858936"/>
            <a:ext cx="1451295" cy="327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1E5E6B1-1550-E473-225F-BD4A82305645}"/>
              </a:ext>
            </a:extLst>
          </p:cNvPr>
          <p:cNvSpPr txBox="1"/>
          <p:nvPr/>
        </p:nvSpPr>
        <p:spPr>
          <a:xfrm>
            <a:off x="604007" y="4186106"/>
            <a:ext cx="1526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Binary fraction of runaways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CAAAB6-5D6E-2171-0B62-74BE39F6ACB5}"/>
              </a:ext>
            </a:extLst>
          </p:cNvPr>
          <p:cNvSpPr txBox="1"/>
          <p:nvPr/>
        </p:nvSpPr>
        <p:spPr>
          <a:xfrm>
            <a:off x="9613783" y="1585519"/>
            <a:ext cx="185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Mainly single!</a:t>
            </a:r>
          </a:p>
        </p:txBody>
      </p:sp>
    </p:spTree>
    <p:extLst>
      <p:ext uri="{BB962C8B-B14F-4D97-AF65-F5344CB8AC3E}">
        <p14:creationId xmlns:p14="http://schemas.microsoft.com/office/powerpoint/2010/main" val="2487648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308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4" name="Rectangle 308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31B5A61-5B38-3892-49E2-DBB31C8E6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5442" y="643467"/>
            <a:ext cx="758111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3878210-5F45-7E90-E0F9-D24238176D97}"/>
              </a:ext>
            </a:extLst>
          </p:cNvPr>
          <p:cNvCxnSpPr/>
          <p:nvPr/>
        </p:nvCxnSpPr>
        <p:spPr>
          <a:xfrm>
            <a:off x="3909270" y="981512"/>
            <a:ext cx="5259897" cy="998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E36072-D8B6-D6E5-0875-3CCCCC9CA891}"/>
              </a:ext>
            </a:extLst>
          </p:cNvPr>
          <p:cNvCxnSpPr/>
          <p:nvPr/>
        </p:nvCxnSpPr>
        <p:spPr>
          <a:xfrm>
            <a:off x="771787" y="1375794"/>
            <a:ext cx="21224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8A9B22-D4D2-0F4A-D92D-79CA053A870F}"/>
              </a:ext>
            </a:extLst>
          </p:cNvPr>
          <p:cNvCxnSpPr/>
          <p:nvPr/>
        </p:nvCxnSpPr>
        <p:spPr>
          <a:xfrm flipH="1" flipV="1">
            <a:off x="6602136" y="4546833"/>
            <a:ext cx="1921079" cy="1753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668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lue star near the center of this image is Zeta Ophiuchi">
            <a:extLst>
              <a:ext uri="{FF2B5EF4-FFF2-40B4-BE49-F238E27FC236}">
                <a16:creationId xmlns:a16="http://schemas.microsoft.com/office/drawing/2014/main" id="{7C54D7E7-8F6F-5400-886C-756649DA8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 r="13818" b="2813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Rectangle 104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50880-863D-B2E2-4948-DD292BFC78A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Zeta Ophiuchi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5971AF-663C-916F-9F58-ABC17A0251C6}"/>
              </a:ext>
            </a:extLst>
          </p:cNvPr>
          <p:cNvSpPr txBox="1"/>
          <p:nvPr/>
        </p:nvSpPr>
        <p:spPr>
          <a:xfrm>
            <a:off x="9248775" y="6353175"/>
            <a:ext cx="264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Credits: NASA</a:t>
            </a:r>
          </a:p>
        </p:txBody>
      </p:sp>
    </p:spTree>
    <p:extLst>
      <p:ext uri="{BB962C8B-B14F-4D97-AF65-F5344CB8AC3E}">
        <p14:creationId xmlns:p14="http://schemas.microsoft.com/office/powerpoint/2010/main" val="2911475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862</Words>
  <Application>Microsoft Office PowerPoint</Application>
  <PresentationFormat>Widescreen</PresentationFormat>
  <Paragraphs>105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Barlow</vt:lpstr>
      <vt:lpstr>Calibri</vt:lpstr>
      <vt:lpstr>Calibri Light</vt:lpstr>
      <vt:lpstr>Cambria Math</vt:lpstr>
      <vt:lpstr>NimbusSanL-Regu</vt:lpstr>
      <vt:lpstr>Office Theme</vt:lpstr>
      <vt:lpstr>Main Sequence Runaway Project</vt:lpstr>
      <vt:lpstr>Content </vt:lpstr>
      <vt:lpstr>What are Runaways and why are they interesting? </vt:lpstr>
      <vt:lpstr>Where are Runaways?</vt:lpstr>
      <vt:lpstr>Formation Mechanism: Open Clusters/Associations</vt:lpstr>
      <vt:lpstr>BSS: Binary Supernova Scenario</vt:lpstr>
      <vt:lpstr>PowerPoint Presentation</vt:lpstr>
      <vt:lpstr>PowerPoint Presentation</vt:lpstr>
      <vt:lpstr>PowerPoint Presentation</vt:lpstr>
      <vt:lpstr>DES: Dynamical Ejection</vt:lpstr>
      <vt:lpstr>PowerPoint Presentation</vt:lpstr>
      <vt:lpstr>PowerPoint Presentation</vt:lpstr>
      <vt:lpstr>Hills Mechanism: SMBH </vt:lpstr>
      <vt:lpstr>Hills Mechanism: SMBH </vt:lpstr>
      <vt:lpstr>PowerPoint Presentation</vt:lpstr>
      <vt:lpstr>PowerPoint Presentation</vt:lpstr>
      <vt:lpstr>RECAP </vt:lpstr>
      <vt:lpstr>6-d Kinematics </vt:lpstr>
      <vt:lpstr>How to study them?</vt:lpstr>
      <vt:lpstr>PowerPoint Presentation</vt:lpstr>
      <vt:lpstr>Method 2: Study Runaways and find their clusters</vt:lpstr>
      <vt:lpstr>PowerPoint Presentation</vt:lpstr>
      <vt:lpstr>PowerPoint Presentation</vt:lpstr>
      <vt:lpstr>What is different about this project? </vt:lpstr>
      <vt:lpstr>What can we learn?</vt:lpstr>
      <vt:lpstr>How to find the Target without RV?? Use other 5 kinematic values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Runaway Project</dc:title>
  <dc:creator>Aakash Bhat</dc:creator>
  <cp:lastModifiedBy>Aakash Bhat</cp:lastModifiedBy>
  <cp:revision>13</cp:revision>
  <dcterms:created xsi:type="dcterms:W3CDTF">2023-08-15T19:44:58Z</dcterms:created>
  <dcterms:modified xsi:type="dcterms:W3CDTF">2023-08-22T09:04:10Z</dcterms:modified>
</cp:coreProperties>
</file>