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91" r:id="rId5"/>
    <p:sldId id="294" r:id="rId6"/>
    <p:sldId id="279" r:id="rId7"/>
    <p:sldId id="295" r:id="rId8"/>
    <p:sldId id="257" r:id="rId9"/>
    <p:sldId id="260" r:id="rId10"/>
    <p:sldId id="262" r:id="rId11"/>
    <p:sldId id="293" r:id="rId12"/>
    <p:sldId id="299" r:id="rId13"/>
    <p:sldId id="302" r:id="rId14"/>
    <p:sldId id="304" r:id="rId15"/>
    <p:sldId id="300" r:id="rId16"/>
    <p:sldId id="301" r:id="rId17"/>
    <p:sldId id="278" r:id="rId18"/>
    <p:sldId id="303" r:id="rId19"/>
    <p:sldId id="280" r:id="rId20"/>
    <p:sldId id="283" r:id="rId21"/>
    <p:sldId id="290" r:id="rId22"/>
    <p:sldId id="296" r:id="rId23"/>
    <p:sldId id="297" r:id="rId24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620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Picture 108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92B8596-0714-4237-B3CB-295E40C0AECA}" type="slidenum"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7"/>
          <p:cNvPicPr/>
          <p:nvPr/>
        </p:nvPicPr>
        <p:blipFill>
          <a:blip r:embed="rId2"/>
          <a:stretch/>
        </p:blipFill>
        <p:spPr>
          <a:xfrm>
            <a:off x="1203840" y="898560"/>
            <a:ext cx="7715880" cy="5786640"/>
          </a:xfrm>
          <a:prstGeom prst="rect">
            <a:avLst/>
          </a:prstGeom>
          <a:ln>
            <a:noFill/>
          </a:ln>
        </p:spPr>
      </p:pic>
      <p:sp>
        <p:nvSpPr>
          <p:cNvPr id="4" name="TextShape 1"/>
          <p:cNvSpPr txBox="1"/>
          <p:nvPr/>
        </p:nvSpPr>
        <p:spPr>
          <a:xfrm>
            <a:off x="1828800" y="6685200"/>
            <a:ext cx="7090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Johan Knapen, IAC								</a:t>
            </a:r>
            <a:r>
              <a:rPr lang="en-GB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</a:t>
            </a:r>
            <a:r>
              <a:rPr lang="en-GB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June 2017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TextShape 1"/>
          <p:cNvSpPr txBox="1"/>
          <p:nvPr/>
        </p:nvSpPr>
        <p:spPr>
          <a:xfrm>
            <a:off x="987699" y="274319"/>
            <a:ext cx="8773848" cy="99578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SUNDIAL  - </a:t>
            </a:r>
            <a:r>
              <a:rPr lang="en-GB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Combining Astronomy and Computer Science to Understand the Formation and Evolution of Galaxies 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1203438" y="131759"/>
            <a:ext cx="8327217" cy="86892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800" b="1" dirty="0"/>
              <a:t>Illustration of what SUNDIAL will do: </a:t>
            </a:r>
            <a:br>
              <a:rPr lang="en-GB" sz="2800" b="1" dirty="0"/>
            </a:br>
            <a:r>
              <a:rPr lang="en-GB" sz="2800" b="1" dirty="0"/>
              <a:t>Step 1: deep astronomical imaging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579260" y="752773"/>
            <a:ext cx="9104489" cy="594413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/>
              <a:buChar char="•"/>
            </a:pP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Need proper treatment of systematics, including:</a:t>
            </a:r>
          </a:p>
          <a:p>
            <a:pPr marL="285750" indent="-285750">
              <a:buFont typeface="Arial"/>
              <a:buChar char="•"/>
            </a:pPr>
            <a:endParaRPr lang="en-GB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400" dirty="0"/>
              <a:t>Flat-fielding</a:t>
            </a:r>
          </a:p>
          <a:p>
            <a:pPr marL="742950" lvl="1" indent="-285750"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400" dirty="0"/>
              <a:t>Background subtraction (most deep imaging surveys are optimised for point source extraction and over-subtract)</a:t>
            </a:r>
          </a:p>
          <a:p>
            <a:pPr marL="742950" lvl="1" indent="-285750"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400" dirty="0"/>
              <a:t>Scattered light (in </a:t>
            </a:r>
            <a:r>
              <a:rPr lang="en-GB" sz="2400" dirty="0" err="1"/>
              <a:t>atmosphere+telescope+instrument+camera</a:t>
            </a:r>
            <a:r>
              <a:rPr lang="en-GB" sz="24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endParaRPr lang="en-GB" sz="2400" dirty="0" smtClean="0"/>
          </a:p>
          <a:p>
            <a:pPr marL="1200150" lvl="2" indent="-285750">
              <a:buFont typeface="Arial"/>
              <a:buChar char="•"/>
            </a:pPr>
            <a:r>
              <a:rPr lang="en-GB" sz="2400" dirty="0" smtClean="0"/>
              <a:t>PSF (=point spread function) changes </a:t>
            </a:r>
            <a:r>
              <a:rPr lang="en-GB" sz="2400" dirty="0"/>
              <a:t>with time, position on sky, </a:t>
            </a:r>
            <a:r>
              <a:rPr lang="en-GB" sz="2400" dirty="0" err="1"/>
              <a:t>etc</a:t>
            </a:r>
            <a:endParaRPr lang="en-GB" sz="2400" dirty="0"/>
          </a:p>
          <a:p>
            <a:pPr lvl="1"/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400" dirty="0"/>
              <a:t>Foreground stuff (incl. </a:t>
            </a:r>
            <a:r>
              <a:rPr lang="en-GB" sz="2400" dirty="0" err="1"/>
              <a:t>zodaical</a:t>
            </a:r>
            <a:r>
              <a:rPr lang="en-GB" sz="2400" dirty="0"/>
              <a:t> light, Galactic cirrus</a:t>
            </a:r>
            <a:r>
              <a:rPr lang="en-GB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59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857" y="301319"/>
            <a:ext cx="3089768" cy="3008645"/>
          </a:xfrm>
        </p:spPr>
        <p:txBody>
          <a:bodyPr/>
          <a:lstStyle/>
          <a:p>
            <a:r>
              <a:rPr lang="en-GB" sz="2200" dirty="0" smtClean="0"/>
              <a:t>What you see when you mask out all stars and galaxies: very faint (&gt;27 mag arcsec</a:t>
            </a:r>
            <a:r>
              <a:rPr lang="en-GB" sz="2200" baseline="30000" dirty="0" smtClean="0"/>
              <a:t>-2</a:t>
            </a:r>
            <a:r>
              <a:rPr lang="en-GB" sz="2200" dirty="0" smtClean="0"/>
              <a:t>) Galactic cirrus in a deep Stripe82 optical image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096" y="-38487"/>
            <a:ext cx="6883201" cy="68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84"/>
          <p:cNvPicPr/>
          <p:nvPr/>
        </p:nvPicPr>
        <p:blipFill>
          <a:blip r:embed="rId2"/>
          <a:stretch/>
        </p:blipFill>
        <p:spPr>
          <a:xfrm>
            <a:off x="731520" y="1919520"/>
            <a:ext cx="8506800" cy="3994920"/>
          </a:xfrm>
          <a:prstGeom prst="rect">
            <a:avLst/>
          </a:prstGeom>
          <a:ln>
            <a:noFill/>
          </a:ln>
        </p:spPr>
      </p:pic>
      <p:sp>
        <p:nvSpPr>
          <p:cNvPr id="186" name="TextShape 1"/>
          <p:cNvSpPr txBox="1"/>
          <p:nvPr/>
        </p:nvSpPr>
        <p:spPr>
          <a:xfrm>
            <a:off x="713880" y="639720"/>
            <a:ext cx="7147080" cy="43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Many </a:t>
            </a:r>
            <a:r>
              <a:rPr lang="en-GB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artifacts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come from the telescope/</a:t>
            </a:r>
            <a:r>
              <a:rPr lang="en-GB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camera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822960" y="6398640"/>
            <a:ext cx="19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(from Duc (2016))</a:t>
            </a:r>
          </a:p>
        </p:txBody>
      </p:sp>
      <p:sp>
        <p:nvSpPr>
          <p:cNvPr id="188" name="TextShape 3"/>
          <p:cNvSpPr txBox="1"/>
          <p:nvPr/>
        </p:nvSpPr>
        <p:spPr>
          <a:xfrm>
            <a:off x="2194920" y="6027840"/>
            <a:ext cx="7905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CFHT</a:t>
            </a:r>
          </a:p>
        </p:txBody>
      </p:sp>
      <p:sp>
        <p:nvSpPr>
          <p:cNvPr id="189" name="TextShape 4"/>
          <p:cNvSpPr txBox="1"/>
          <p:nvPr/>
        </p:nvSpPr>
        <p:spPr>
          <a:xfrm>
            <a:off x="5579280" y="6096240"/>
            <a:ext cx="302256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Irida Observatory – Bulgaria</a:t>
            </a:r>
          </a:p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(small telescope)</a:t>
            </a:r>
          </a:p>
        </p:txBody>
      </p:sp>
      <p:sp>
        <p:nvSpPr>
          <p:cNvPr id="190" name="TextShape 5"/>
          <p:cNvSpPr txBox="1"/>
          <p:nvPr/>
        </p:nvSpPr>
        <p:spPr>
          <a:xfrm>
            <a:off x="731520" y="6947280"/>
            <a:ext cx="4174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(see also Martinez-Delgado et al. 2010)</a:t>
            </a:r>
          </a:p>
        </p:txBody>
      </p:sp>
    </p:spTree>
    <p:extLst>
      <p:ext uri="{BB962C8B-B14F-4D97-AF65-F5344CB8AC3E}">
        <p14:creationId xmlns:p14="http://schemas.microsoft.com/office/powerpoint/2010/main" val="259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-250327"/>
            <a:ext cx="9071640" cy="1262160"/>
          </a:xfrm>
        </p:spPr>
        <p:txBody>
          <a:bodyPr/>
          <a:lstStyle/>
          <a:p>
            <a:r>
              <a:rPr lang="en-GB" dirty="0" smtClean="0"/>
              <a:t>Ignacio Trujillo’s deep 10.4m-GTC image of the UGC 00180 field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18" y="725413"/>
            <a:ext cx="6316571" cy="6280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7217" y="7126952"/>
            <a:ext cx="356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Trujillo &amp; </a:t>
            </a:r>
            <a:r>
              <a:rPr lang="en-GB" dirty="0" err="1" smtClean="0"/>
              <a:t>Fliri</a:t>
            </a:r>
            <a:r>
              <a:rPr lang="en-GB" dirty="0" smtClean="0"/>
              <a:t> 2016, </a:t>
            </a:r>
            <a:r>
              <a:rPr lang="en-GB" dirty="0" err="1" smtClean="0"/>
              <a:t>ApJ</a:t>
            </a:r>
            <a:r>
              <a:rPr lang="en-GB" dirty="0" smtClean="0"/>
              <a:t> 823, 123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86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7489" cy="755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084" y="-2"/>
            <a:ext cx="4875141" cy="3900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489" y="5247191"/>
            <a:ext cx="3735795" cy="1935530"/>
          </a:xfrm>
        </p:spPr>
        <p:txBody>
          <a:bodyPr/>
          <a:lstStyle/>
          <a:p>
            <a:r>
              <a:rPr lang="en-GB" dirty="0" smtClean="0"/>
              <a:t>Effects of PSF correction on deep image (left) and radial surface brightness profile (top).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Image of UGC 180 from Trujillo &amp; </a:t>
            </a:r>
            <a:r>
              <a:rPr lang="en-GB" dirty="0" err="1" smtClean="0"/>
              <a:t>Fliri</a:t>
            </a:r>
            <a:r>
              <a:rPr lang="en-GB" dirty="0" smtClean="0"/>
              <a:t> 2016, </a:t>
            </a:r>
            <a:r>
              <a:rPr lang="en-GB" dirty="0" err="1" smtClean="0"/>
              <a:t>ApJ</a:t>
            </a:r>
            <a:r>
              <a:rPr lang="en-GB" dirty="0" smtClean="0"/>
              <a:t> 823, 123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9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285"/>
          <p:cNvPicPr/>
          <p:nvPr/>
        </p:nvPicPr>
        <p:blipFill>
          <a:blip r:embed="rId2"/>
          <a:stretch/>
        </p:blipFill>
        <p:spPr>
          <a:xfrm>
            <a:off x="1264320" y="1371600"/>
            <a:ext cx="7788240" cy="4330800"/>
          </a:xfrm>
          <a:prstGeom prst="rect">
            <a:avLst/>
          </a:prstGeom>
          <a:ln>
            <a:noFill/>
          </a:ln>
        </p:spPr>
      </p:pic>
      <p:sp>
        <p:nvSpPr>
          <p:cNvPr id="287" name="TextShape 1"/>
          <p:cNvSpPr txBox="1"/>
          <p:nvPr/>
        </p:nvSpPr>
        <p:spPr>
          <a:xfrm>
            <a:off x="1226880" y="5890320"/>
            <a:ext cx="78296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Teeninga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Moschini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Trager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&amp; Wilkinson 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2016 (Math Morph Theory &amp; Apps)</a:t>
            </a: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Panel (c): </a:t>
            </a:r>
            <a:r>
              <a:rPr lang="en-GB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Sextractor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Panel (d): Max-Tree based approach</a:t>
            </a:r>
          </a:p>
          <a:p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Improving results based on 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Sextractor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based on statistical attribute 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filtering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1074960" y="365760"/>
            <a:ext cx="8160480" cy="45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en-GB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tep 2: </a:t>
            </a:r>
            <a:r>
              <a:rPr lang="en-GB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automatic detection of </a:t>
            </a:r>
            <a:r>
              <a:rPr lang="en-GB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ultrafaint</a:t>
            </a:r>
            <a:r>
              <a:rPr lang="en-GB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objects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10080625" cy="48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3467019" y="112454"/>
            <a:ext cx="3254466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Aims of network: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102618" y="728513"/>
            <a:ext cx="9978007" cy="5486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Interdisciplinary 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collaboration of astronomers and computer scientists to determine novel algorithms to study galaxy evolution. In particular: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(1) 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Automatic detection of faint low surface brightness galaxy  features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(dwarf galaxies, merger remnants, 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intracluster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light) in deep astronomical surveys, and interpreting them 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astrophysically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terms of galaxy formation and evolution.</a:t>
            </a:r>
          </a:p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(2) Automated object recognition in Big Data 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sets with 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prior information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from 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astrophysics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(a) 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unsupervised 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identification of groups of objects with similar properties (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clustering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and (b) 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supervised 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assignment of objects into pre-defined target classes (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classification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(3) 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Simulations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galaxy interactions, their 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characterisation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visualisation.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Comparison of simulations and observations will 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lead to a better 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parametrisation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understanding of galaxy cluster evolution.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457200" y="546480"/>
            <a:ext cx="2198520" cy="45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Visualization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2" name="Picture 311"/>
          <p:cNvPicPr/>
          <p:nvPr/>
        </p:nvPicPr>
        <p:blipFill>
          <a:blip r:embed="rId2"/>
          <a:stretch/>
        </p:blipFill>
        <p:spPr>
          <a:xfrm>
            <a:off x="73080" y="3973680"/>
            <a:ext cx="5047560" cy="3528720"/>
          </a:xfrm>
          <a:prstGeom prst="rect">
            <a:avLst/>
          </a:prstGeom>
          <a:ln>
            <a:noFill/>
          </a:ln>
        </p:spPr>
      </p:pic>
      <p:pic>
        <p:nvPicPr>
          <p:cNvPr id="313" name="Picture 312"/>
          <p:cNvPicPr/>
          <p:nvPr/>
        </p:nvPicPr>
        <p:blipFill>
          <a:blip r:embed="rId3"/>
          <a:stretch/>
        </p:blipFill>
        <p:spPr>
          <a:xfrm>
            <a:off x="5120640" y="3943080"/>
            <a:ext cx="4956120" cy="3562200"/>
          </a:xfrm>
          <a:prstGeom prst="rect">
            <a:avLst/>
          </a:prstGeom>
          <a:ln>
            <a:noFill/>
          </a:ln>
        </p:spPr>
      </p:pic>
      <p:pic>
        <p:nvPicPr>
          <p:cNvPr id="314" name="Picture 313"/>
          <p:cNvPicPr/>
          <p:nvPr/>
        </p:nvPicPr>
        <p:blipFill>
          <a:blip r:embed="rId4"/>
          <a:stretch/>
        </p:blipFill>
        <p:spPr>
          <a:xfrm>
            <a:off x="5070240" y="142200"/>
            <a:ext cx="5047560" cy="3785760"/>
          </a:xfrm>
          <a:prstGeom prst="rect">
            <a:avLst/>
          </a:prstGeom>
          <a:ln>
            <a:noFill/>
          </a:ln>
        </p:spPr>
      </p:pic>
      <p:sp>
        <p:nvSpPr>
          <p:cNvPr id="315" name="TextShape 2"/>
          <p:cNvSpPr txBox="1"/>
          <p:nvPr/>
        </p:nvSpPr>
        <p:spPr>
          <a:xfrm>
            <a:off x="205236" y="1407072"/>
            <a:ext cx="4694778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Tx/>
              <a:buChar char="-"/>
            </a:pP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Develop 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visual data analytic tools to 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optimally 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visualize simulations and 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observations.</a:t>
            </a:r>
          </a:p>
          <a:p>
            <a:pPr marL="342900" indent="-342900">
              <a:buFontTx/>
              <a:buChar char="-"/>
            </a:pP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Tx/>
              <a:buChar char="-"/>
            </a:pP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Follow 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newest developments, in 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connection with companies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</p:txBody>
      </p:sp>
      <p:pic>
        <p:nvPicPr>
          <p:cNvPr id="316" name="Picture 315"/>
          <p:cNvPicPr/>
          <p:nvPr/>
        </p:nvPicPr>
        <p:blipFill>
          <a:blip r:embed="rId5"/>
          <a:stretch/>
        </p:blipFill>
        <p:spPr>
          <a:xfrm>
            <a:off x="2496240" y="4041720"/>
            <a:ext cx="2532960" cy="245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333"/>
          <p:cNvPicPr/>
          <p:nvPr/>
        </p:nvPicPr>
        <p:blipFill>
          <a:blip r:embed="rId2"/>
          <a:stretch/>
        </p:blipFill>
        <p:spPr>
          <a:xfrm>
            <a:off x="661458" y="-652"/>
            <a:ext cx="8426066" cy="5921145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6546" y="5832294"/>
            <a:ext cx="96845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Plus additional training and outreach activities</a:t>
            </a:r>
          </a:p>
          <a:p>
            <a:endParaRPr lang="en-GB" sz="2400" dirty="0"/>
          </a:p>
          <a:p>
            <a:r>
              <a:rPr lang="en-GB" sz="2400" dirty="0" smtClean="0"/>
              <a:t>Many of these events will be open to non-SUNDIAL students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1203439" y="131760"/>
            <a:ext cx="3645265" cy="45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is SUNDIAL?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579260" y="752772"/>
            <a:ext cx="9104489" cy="608525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buFont typeface="Arial"/>
              <a:buChar char="•"/>
            </a:pP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SUNDIAL is an EU-funded Innovative Training Network, running from 1 April 2017 for 4 years (budget 3.7 million EUR, PI </a:t>
            </a:r>
            <a:r>
              <a:rPr lang="en-GB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Reynier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Peletier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from Groningen, NL)</a:t>
            </a:r>
          </a:p>
          <a:p>
            <a:pPr marL="285750" indent="-285750">
              <a:buFont typeface="Arial"/>
              <a:buChar char="•"/>
            </a:pPr>
            <a:endParaRPr lang="en-GB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Follow-up from the </a:t>
            </a:r>
            <a:r>
              <a:rPr lang="en-GB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succesful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ITN DAGAL (Coordinated by IAC, PI Knapen)</a:t>
            </a:r>
          </a:p>
          <a:p>
            <a:pPr marL="285750" indent="-285750">
              <a:buFont typeface="Arial"/>
              <a:buChar char="•"/>
            </a:pPr>
            <a:endParaRPr lang="en-GB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SUNDIAL project is a fully interdisciplinary collaboration between 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astronomers 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computer scientists</a:t>
            </a:r>
          </a:p>
          <a:p>
            <a:endParaRPr lang="en-GB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Team includes Astronomy and Computer Science Partners:</a:t>
            </a:r>
          </a:p>
          <a:p>
            <a:pPr marL="742950" lvl="1" indent="-285750">
              <a:buFont typeface="Arial"/>
              <a:buChar char="•"/>
            </a:pP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Groningen, Netherlands (A, CS)</a:t>
            </a:r>
          </a:p>
          <a:p>
            <a:pPr marL="742950" lvl="1" indent="-285750">
              <a:buFont typeface="Arial"/>
              <a:buChar char="•"/>
            </a:pP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Gent, Belgium (A)</a:t>
            </a:r>
          </a:p>
          <a:p>
            <a:pPr marL="742950" lvl="1" indent="-285750">
              <a:buFont typeface="Arial"/>
              <a:buChar char="•"/>
            </a:pP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Heidelberg ARI, Germany (A)</a:t>
            </a:r>
          </a:p>
          <a:p>
            <a:pPr marL="742950" lvl="1" indent="-285750">
              <a:buFont typeface="Arial"/>
              <a:buChar char="•"/>
            </a:pP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Napoli, Italy (</a:t>
            </a:r>
            <a:r>
              <a:rPr lang="en-GB" sz="2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</a:t>
            </a: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+ </a:t>
            </a:r>
            <a:r>
              <a:rPr lang="en-GB" sz="2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</a:t>
            </a: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A, CS)</a:t>
            </a:r>
          </a:p>
          <a:p>
            <a:pPr marL="742950" lvl="1" indent="-285750">
              <a:buFont typeface="Arial"/>
              <a:buChar char="•"/>
            </a:pP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Oulu, Finland (A)</a:t>
            </a:r>
          </a:p>
          <a:p>
            <a:pPr marL="742950" lvl="1" indent="-285750">
              <a:buFont typeface="Arial"/>
              <a:buChar char="•"/>
            </a:pP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IAC Tenerife, Spain (A)</a:t>
            </a:r>
          </a:p>
          <a:p>
            <a:pPr marL="742950" lvl="1" indent="-285750">
              <a:buFont typeface="Arial"/>
              <a:buChar char="•"/>
            </a:pP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PARIS ESIEE, France (CS)</a:t>
            </a:r>
          </a:p>
          <a:p>
            <a:pPr marL="742950" lvl="1" indent="-285750">
              <a:buFont typeface="Arial"/>
              <a:buChar char="•"/>
            </a:pP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Birmingham, UK (CS)</a:t>
            </a:r>
          </a:p>
          <a:p>
            <a:pPr marL="742950" lvl="1" indent="-285750">
              <a:buFont typeface="Arial"/>
              <a:buChar char="•"/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/>
              <a:buChar char="•"/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9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18099"/>
            <a:ext cx="9071640" cy="806550"/>
          </a:xfrm>
        </p:spPr>
        <p:txBody>
          <a:bodyPr/>
          <a:lstStyle/>
          <a:p>
            <a:r>
              <a:rPr lang="en-GB" sz="2400" b="1" dirty="0" smtClean="0"/>
              <a:t>Community involvement</a:t>
            </a:r>
            <a:endParaRPr lang="en-GB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16540" y="2036529"/>
            <a:ext cx="9071640" cy="438444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GB" sz="2200" dirty="0" smtClean="0"/>
              <a:t>Personal links and collaborations </a:t>
            </a:r>
          </a:p>
          <a:p>
            <a:pPr marL="285750" indent="-285750">
              <a:buFont typeface="Arial"/>
              <a:buChar char="•"/>
            </a:pPr>
            <a:endParaRPr lang="en-GB" sz="2200" dirty="0" smtClean="0"/>
          </a:p>
          <a:p>
            <a:pPr marL="285750" indent="-285750">
              <a:buFont typeface="Arial"/>
              <a:buChar char="•"/>
            </a:pPr>
            <a:r>
              <a:rPr lang="en-GB" sz="2200" dirty="0" smtClean="0"/>
              <a:t>Building bridges between the SUNDIAL departments (A and CS)</a:t>
            </a:r>
          </a:p>
          <a:p>
            <a:pPr marL="285750" indent="-285750">
              <a:buFont typeface="Arial"/>
              <a:buChar char="•"/>
            </a:pPr>
            <a:endParaRPr lang="en-GB" sz="2200" dirty="0" smtClean="0"/>
          </a:p>
          <a:p>
            <a:pPr marL="285750" indent="-285750">
              <a:buFont typeface="Arial"/>
              <a:buChar char="•"/>
            </a:pPr>
            <a:r>
              <a:rPr lang="en-GB" sz="2200" dirty="0" smtClean="0"/>
              <a:t>Co-organising meetings (this one, EWASS 2018?)</a:t>
            </a:r>
          </a:p>
          <a:p>
            <a:pPr marL="285750" indent="-285750">
              <a:buFont typeface="Arial"/>
              <a:buChar char="•"/>
            </a:pPr>
            <a:endParaRPr lang="en-GB" sz="2200" dirty="0" smtClean="0"/>
          </a:p>
          <a:p>
            <a:pPr marL="285750" indent="-285750">
              <a:buFont typeface="Arial"/>
              <a:buChar char="•"/>
            </a:pPr>
            <a:r>
              <a:rPr lang="en-GB" sz="2200" dirty="0" smtClean="0"/>
              <a:t>Overlap in people: COST, LSST-Europe, </a:t>
            </a:r>
            <a:r>
              <a:rPr lang="en-GB" sz="2200" dirty="0" err="1" smtClean="0"/>
              <a:t>etc</a:t>
            </a:r>
            <a:endParaRPr lang="en-GB" sz="2200" dirty="0" smtClean="0"/>
          </a:p>
          <a:p>
            <a:pPr marL="285750" indent="-285750">
              <a:buFont typeface="Arial"/>
              <a:buChar char="•"/>
            </a:pPr>
            <a:endParaRPr lang="en-GB" sz="2200" dirty="0" smtClean="0"/>
          </a:p>
          <a:p>
            <a:pPr marL="285750" indent="-285750">
              <a:buFont typeface="Arial"/>
              <a:buChar char="•"/>
            </a:pPr>
            <a:r>
              <a:rPr lang="en-GB" sz="2200" dirty="0" smtClean="0"/>
              <a:t>Follow-up proposals (H2020, COST, </a:t>
            </a:r>
            <a:r>
              <a:rPr lang="en-GB" sz="2200" dirty="0" err="1" smtClean="0"/>
              <a:t>etc</a:t>
            </a:r>
            <a:r>
              <a:rPr lang="en-GB" sz="22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GB" sz="2200" dirty="0" smtClean="0"/>
          </a:p>
          <a:p>
            <a:pPr marL="285750" indent="-285750">
              <a:buFont typeface="Arial"/>
              <a:buChar char="•"/>
            </a:pPr>
            <a:r>
              <a:rPr lang="en-GB" sz="2200" dirty="0" smtClean="0"/>
              <a:t>Attendance at SUNDIAL meetings and training events</a:t>
            </a:r>
          </a:p>
          <a:p>
            <a:pPr marL="285750" indent="-285750">
              <a:buFont typeface="Arial"/>
              <a:buChar char="•"/>
            </a:pPr>
            <a:endParaRPr lang="en-GB" sz="2200" dirty="0" smtClean="0"/>
          </a:p>
          <a:p>
            <a:pPr marL="285750" indent="-285750">
              <a:buFont typeface="Arial"/>
              <a:buChar char="•"/>
            </a:pPr>
            <a:r>
              <a:rPr lang="en-GB" sz="2200" dirty="0" smtClean="0"/>
              <a:t>Publication of SUNDIAL training &amp; outreach materials</a:t>
            </a:r>
          </a:p>
          <a:p>
            <a:pPr marL="285750" indent="-285750">
              <a:buFont typeface="Arial"/>
              <a:buChar char="•"/>
            </a:pPr>
            <a:endParaRPr lang="en-GB" sz="2200" dirty="0" smtClean="0"/>
          </a:p>
          <a:p>
            <a:pPr marL="285750" indent="-285750">
              <a:buFont typeface="Arial"/>
              <a:buChar char="•"/>
            </a:pPr>
            <a:r>
              <a:rPr lang="en-GB" sz="2200" dirty="0" smtClean="0"/>
              <a:t>Final international conference (2020)</a:t>
            </a:r>
          </a:p>
          <a:p>
            <a:pPr marL="285750" indent="-285750">
              <a:buFont typeface="Arial"/>
              <a:buChar char="•"/>
            </a:pPr>
            <a:endParaRPr lang="en-GB" sz="2200" dirty="0" smtClean="0"/>
          </a:p>
          <a:p>
            <a:pPr marL="285750" indent="-285750">
              <a:buFont typeface="Arial"/>
              <a:buChar char="•"/>
            </a:pPr>
            <a:r>
              <a:rPr lang="en-GB" sz="2200" dirty="0" smtClean="0"/>
              <a:t>General: increased collaboration between Astronomy and Computer Science (in area of morphology of galaxies)</a:t>
            </a:r>
          </a:p>
        </p:txBody>
      </p:sp>
    </p:spTree>
    <p:extLst>
      <p:ext uri="{BB962C8B-B14F-4D97-AF65-F5344CB8AC3E}">
        <p14:creationId xmlns:p14="http://schemas.microsoft.com/office/powerpoint/2010/main" val="39948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7"/>
          <p:cNvPicPr/>
          <p:nvPr/>
        </p:nvPicPr>
        <p:blipFill>
          <a:blip r:embed="rId2"/>
          <a:stretch/>
        </p:blipFill>
        <p:spPr>
          <a:xfrm>
            <a:off x="1203840" y="898560"/>
            <a:ext cx="7715880" cy="5786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9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1203439" y="131760"/>
            <a:ext cx="4209666" cy="45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</a:t>
            </a:r>
            <a:r>
              <a:rPr lang="en-GB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</a:t>
            </a:r>
            <a:r>
              <a:rPr lang="en-GB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SUNDIAL do?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579260" y="752773"/>
            <a:ext cx="9104489" cy="594413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rovide vital tools 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automated analysis of large 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upcoming datasets such as 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those 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EUCLID and LSST, by testing them on current medium-sized 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datasets (e.g., Stripe82, Subaru HSC-SPP, VST </a:t>
            </a:r>
            <a:r>
              <a:rPr lang="en-GB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Fornax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Deep Survey)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/>
              <a:buChar char="•"/>
            </a:pP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ducate 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cohort of 14 PhD students and provide them 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the 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skills 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need to survive in the world of large datasets of the 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future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/>
              <a:buChar char="•"/>
            </a:pPr>
            <a:endParaRPr lang="en-GB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PhD students will all start around September 2017</a:t>
            </a:r>
          </a:p>
          <a:p>
            <a:pPr marL="285750" indent="-285750">
              <a:buFont typeface="Arial"/>
              <a:buChar char="•"/>
            </a:pPr>
            <a:endParaRPr lang="en-GB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Organise meetings, training schools</a:t>
            </a:r>
          </a:p>
          <a:p>
            <a:pPr marL="285750" indent="-285750">
              <a:buFont typeface="Arial"/>
              <a:buChar char="•"/>
            </a:pPr>
            <a:endParaRPr lang="en-GB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Publish </a:t>
            </a:r>
            <a:r>
              <a:rPr lang="en-GB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raining materials</a:t>
            </a:r>
          </a:p>
          <a:p>
            <a:pPr marL="285750" indent="-285750">
              <a:buFont typeface="Arial"/>
              <a:buChar char="•"/>
            </a:pPr>
            <a:endParaRPr lang="en-GB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Outreach (includes talks, press releases, teaching material for kids and for advanced students (MOOCs), Galaxy Zoo link, </a:t>
            </a:r>
            <a:r>
              <a:rPr lang="en-GB" sz="2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etc</a:t>
            </a:r>
            <a:r>
              <a:rPr lang="en-GB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0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288"/>
          <p:cNvPicPr/>
          <p:nvPr/>
        </p:nvPicPr>
        <p:blipFill>
          <a:blip r:embed="rId2"/>
          <a:stretch/>
        </p:blipFill>
        <p:spPr>
          <a:xfrm>
            <a:off x="1280160" y="1005840"/>
            <a:ext cx="7342200" cy="5856480"/>
          </a:xfrm>
          <a:prstGeom prst="rect">
            <a:avLst/>
          </a:prstGeom>
          <a:ln>
            <a:noFill/>
          </a:ln>
        </p:spPr>
      </p:pic>
      <p:sp>
        <p:nvSpPr>
          <p:cNvPr id="290" name="TextShape 1"/>
          <p:cNvSpPr txBox="1"/>
          <p:nvPr/>
        </p:nvSpPr>
        <p:spPr>
          <a:xfrm>
            <a:off x="3644640" y="274320"/>
            <a:ext cx="2847600" cy="43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SUNDIAL Partners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1" name="Picture 290"/>
          <p:cNvPicPr/>
          <p:nvPr/>
        </p:nvPicPr>
        <p:blipFill>
          <a:blip r:embed="rId3"/>
          <a:stretch/>
        </p:blipFill>
        <p:spPr>
          <a:xfrm>
            <a:off x="0" y="6120"/>
            <a:ext cx="3123720" cy="1456920"/>
          </a:xfrm>
          <a:prstGeom prst="rect">
            <a:avLst/>
          </a:prstGeom>
          <a:ln>
            <a:noFill/>
          </a:ln>
        </p:spPr>
      </p:pic>
      <p:pic>
        <p:nvPicPr>
          <p:cNvPr id="292" name="Picture 291"/>
          <p:cNvPicPr/>
          <p:nvPr/>
        </p:nvPicPr>
        <p:blipFill>
          <a:blip r:embed="rId4"/>
          <a:stretch/>
        </p:blipFill>
        <p:spPr>
          <a:xfrm>
            <a:off x="7461000" y="0"/>
            <a:ext cx="2619000" cy="1742760"/>
          </a:xfrm>
          <a:prstGeom prst="rect">
            <a:avLst/>
          </a:prstGeom>
          <a:ln>
            <a:noFill/>
          </a:ln>
        </p:spPr>
      </p:pic>
      <p:sp>
        <p:nvSpPr>
          <p:cNvPr id="293" name="TextShape 2"/>
          <p:cNvSpPr txBox="1"/>
          <p:nvPr/>
        </p:nvSpPr>
        <p:spPr>
          <a:xfrm>
            <a:off x="5943600" y="2560320"/>
            <a:ext cx="892440" cy="30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Oulu (A)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TextShape 3"/>
          <p:cNvSpPr txBox="1"/>
          <p:nvPr/>
        </p:nvSpPr>
        <p:spPr>
          <a:xfrm>
            <a:off x="1114560" y="6309360"/>
            <a:ext cx="805680" cy="30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IAC (A)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TextShape 4"/>
          <p:cNvSpPr txBox="1"/>
          <p:nvPr/>
        </p:nvSpPr>
        <p:spPr>
          <a:xfrm>
            <a:off x="2929680" y="4389120"/>
            <a:ext cx="1185120" cy="30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ESIEE (CS)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TextShape 5"/>
          <p:cNvSpPr txBox="1"/>
          <p:nvPr/>
        </p:nvSpPr>
        <p:spPr>
          <a:xfrm>
            <a:off x="2286720" y="3383280"/>
            <a:ext cx="1645200" cy="30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Birmingham (CS)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TextShape 6"/>
          <p:cNvSpPr txBox="1"/>
          <p:nvPr/>
        </p:nvSpPr>
        <p:spPr>
          <a:xfrm>
            <a:off x="5120640" y="3535200"/>
            <a:ext cx="1758240" cy="30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Groningen (A+CS)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TextShape 7"/>
          <p:cNvSpPr txBox="1"/>
          <p:nvPr/>
        </p:nvSpPr>
        <p:spPr>
          <a:xfrm>
            <a:off x="3953880" y="2346480"/>
            <a:ext cx="903240" cy="30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Gent (A)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TextShape 8"/>
          <p:cNvSpPr txBox="1"/>
          <p:nvPr/>
        </p:nvSpPr>
        <p:spPr>
          <a:xfrm>
            <a:off x="5051160" y="4023360"/>
            <a:ext cx="1415160" cy="30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Heidelberg (A)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TextShape 9"/>
          <p:cNvSpPr txBox="1"/>
          <p:nvPr/>
        </p:nvSpPr>
        <p:spPr>
          <a:xfrm>
            <a:off x="5234040" y="4937760"/>
            <a:ext cx="2939040" cy="30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Naples (Obs. + UNIV (A+ A/CS))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Line 10"/>
          <p:cNvSpPr/>
          <p:nvPr/>
        </p:nvSpPr>
        <p:spPr>
          <a:xfrm>
            <a:off x="4297680" y="2651760"/>
            <a:ext cx="91440" cy="14630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11"/>
          <p:cNvSpPr/>
          <p:nvPr/>
        </p:nvSpPr>
        <p:spPr>
          <a:xfrm flipV="1">
            <a:off x="4663440" y="3749040"/>
            <a:ext cx="548640" cy="1828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327"/>
          <p:cNvPicPr/>
          <p:nvPr/>
        </p:nvPicPr>
        <p:blipFill>
          <a:blip r:embed="rId2"/>
          <a:stretch/>
        </p:blipFill>
        <p:spPr>
          <a:xfrm>
            <a:off x="146160" y="5733360"/>
            <a:ext cx="2231280" cy="1673280"/>
          </a:xfrm>
          <a:prstGeom prst="rect">
            <a:avLst/>
          </a:prstGeom>
          <a:ln>
            <a:noFill/>
          </a:ln>
        </p:spPr>
      </p:pic>
      <p:sp>
        <p:nvSpPr>
          <p:cNvPr id="326" name="TextShape 1"/>
          <p:cNvSpPr txBox="1"/>
          <p:nvPr/>
        </p:nvSpPr>
        <p:spPr>
          <a:xfrm>
            <a:off x="1097279" y="640440"/>
            <a:ext cx="5675515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SUNDIAL Industrial 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Partners: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146161" y="1554480"/>
            <a:ext cx="9794968" cy="264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/>
              <a:buChar char="•"/>
            </a:pP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IBM 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(Z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ürich)  Cloud and Computing Infrastructure, and Cognitive 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Computing</a:t>
            </a:r>
            <a:r>
              <a:rPr lang="en-GB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 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Computational Sciences. 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Arial"/>
              <a:buChar char="•"/>
            </a:pP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TARGET 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Holding (Groningen) Big Data systems for 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Business Applications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Arial"/>
              <a:buChar char="•"/>
            </a:pP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ADCIS 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(Caen) Imaging applications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Arial"/>
              <a:buChar char="•"/>
            </a:pP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VICOMTECH 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(San Sebastian) computer vision, </a:t>
            </a: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computer graphics 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 interaction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Arial"/>
              <a:buChar char="•"/>
            </a:pP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CLEVER</a:t>
            </a:r>
            <a:r>
              <a:rPr lang="en-GB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-FRANKE (Utrecht) Data visualization, design and development</a:t>
            </a:r>
            <a:endParaRPr lang="en-GB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5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188720" y="4697813"/>
            <a:ext cx="8138160" cy="2128716"/>
          </a:xfrm>
          <a:prstGeom prst="rect">
            <a:avLst/>
          </a:prstGeom>
          <a:noFill/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TextShape 2"/>
          <p:cNvSpPr txBox="1"/>
          <p:nvPr/>
        </p:nvSpPr>
        <p:spPr>
          <a:xfrm>
            <a:off x="1188720" y="4858730"/>
            <a:ext cx="7953120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GB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Merger history: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What is the merger history of galaxies?</a:t>
            </a:r>
          </a:p>
          <a:p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GB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Environment: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What is the role of the environment in shaping galaxies?</a:t>
            </a:r>
          </a:p>
          <a:p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Dwarf </a:t>
            </a:r>
            <a:r>
              <a:rPr lang="en-GB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galaxies: 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is the origin of dwarf elliptical galaxies? Are they </a:t>
            </a:r>
            <a:r>
              <a:rPr lang="en-GB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dead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tar 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formation dwarfs, or do they form very early-on in the Universe?</a:t>
            </a:r>
          </a:p>
        </p:txBody>
      </p:sp>
      <p:sp>
        <p:nvSpPr>
          <p:cNvPr id="151" name="TextShape 3"/>
          <p:cNvSpPr txBox="1"/>
          <p:nvPr/>
        </p:nvSpPr>
        <p:spPr>
          <a:xfrm>
            <a:off x="1199880" y="511560"/>
            <a:ext cx="7116856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Solving Problems </a:t>
            </a:r>
            <a:r>
              <a:rPr lang="en-GB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Galaxy Formation Models: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TextShape 4"/>
          <p:cNvSpPr txBox="1"/>
          <p:nvPr/>
        </p:nvSpPr>
        <p:spPr>
          <a:xfrm>
            <a:off x="1188720" y="1337400"/>
            <a:ext cx="7953120" cy="290492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GB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Missing satellites problem: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number of dwarf galaxies that we observe </a:t>
            </a:r>
          </a:p>
          <a:p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is orders of magnitudes smaller than what is expected from 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simulations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GB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Dark matter: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Many dwarf galaxies are fully dark matter dominated</a:t>
            </a:r>
          </a:p>
          <a:p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GB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Downsizing: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More massive galaxies are older. This is contrary to the </a:t>
            </a:r>
          </a:p>
          <a:p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predictions of hierarchical galaxy formation models</a:t>
            </a:r>
          </a:p>
          <a:p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GB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Angular Momentum: 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amount of rotation in dwarf 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ellipticals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much lower than </a:t>
            </a:r>
          </a:p>
          <a:p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needed for them to be supported by rotation. </a:t>
            </a:r>
          </a:p>
        </p:txBody>
      </p:sp>
      <p:sp>
        <p:nvSpPr>
          <p:cNvPr id="153" name="CustomShape 5"/>
          <p:cNvSpPr/>
          <p:nvPr/>
        </p:nvSpPr>
        <p:spPr>
          <a:xfrm>
            <a:off x="1188720" y="1173034"/>
            <a:ext cx="8138160" cy="3088461"/>
          </a:xfrm>
          <a:prstGeom prst="rect">
            <a:avLst/>
          </a:prstGeom>
          <a:noFill/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/>
          <p:cNvPicPr/>
          <p:nvPr/>
        </p:nvPicPr>
        <p:blipFill>
          <a:blip r:embed="rId2"/>
          <a:stretch/>
        </p:blipFill>
        <p:spPr>
          <a:xfrm>
            <a:off x="1059840" y="575280"/>
            <a:ext cx="8174880" cy="5824800"/>
          </a:xfrm>
          <a:prstGeom prst="rect">
            <a:avLst/>
          </a:prstGeom>
          <a:ln>
            <a:noFill/>
          </a:ln>
        </p:spPr>
      </p:pic>
      <p:sp>
        <p:nvSpPr>
          <p:cNvPr id="159" name="TextShape 1"/>
          <p:cNvSpPr txBox="1"/>
          <p:nvPr/>
        </p:nvSpPr>
        <p:spPr>
          <a:xfrm>
            <a:off x="1736640" y="6765840"/>
            <a:ext cx="680472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NGC 3521: Martinez-Delgado et al. 2010 – 0.5m telescope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Picture 159"/>
          <p:cNvPicPr/>
          <p:nvPr/>
        </p:nvPicPr>
        <p:blipFill>
          <a:blip r:embed="rId3"/>
          <a:stretch/>
        </p:blipFill>
        <p:spPr>
          <a:xfrm>
            <a:off x="386640" y="322920"/>
            <a:ext cx="9321480" cy="693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/>
          <p:cNvPicPr/>
          <p:nvPr/>
        </p:nvPicPr>
        <p:blipFill>
          <a:blip r:embed="rId2"/>
          <a:stretch/>
        </p:blipFill>
        <p:spPr>
          <a:xfrm>
            <a:off x="1225080" y="456840"/>
            <a:ext cx="7369920" cy="6596280"/>
          </a:xfrm>
          <a:prstGeom prst="rect">
            <a:avLst/>
          </a:prstGeom>
          <a:ln>
            <a:noFill/>
          </a:ln>
        </p:spPr>
      </p:pic>
      <p:sp>
        <p:nvSpPr>
          <p:cNvPr id="164" name="TextShape 1"/>
          <p:cNvSpPr txBox="1"/>
          <p:nvPr/>
        </p:nvSpPr>
        <p:spPr>
          <a:xfrm>
            <a:off x="548279" y="132120"/>
            <a:ext cx="9251749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Streams and other faint features are everywhere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								M31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6311160" y="7059960"/>
            <a:ext cx="3750120" cy="73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PANDAS, Richardson et al. 2011, McConnachie et al. 2011, Ferguson 2016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Euclid and LSST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03413" y="1563480"/>
            <a:ext cx="9071640" cy="4848885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GB" sz="2400" dirty="0" smtClean="0"/>
              <a:t>Will produce unprecedentedly large and deep data sets</a:t>
            </a:r>
          </a:p>
          <a:p>
            <a:pPr marL="285750" lvl="1" indent="-285750">
              <a:lnSpc>
                <a:spcPct val="200000"/>
              </a:lnSpc>
              <a:buFont typeface="Wingdings" charset="2"/>
              <a:buChar char="§"/>
            </a:pPr>
            <a:r>
              <a:rPr lang="en-GB" sz="2400" dirty="0" smtClean="0"/>
              <a:t>Extremely deep all-sky (or very large part of it) imaging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GB" sz="2400" dirty="0"/>
              <a:t>F</a:t>
            </a:r>
            <a:r>
              <a:rPr lang="en-GB" sz="2400" dirty="0" smtClean="0"/>
              <a:t>or instance LSST: 20 </a:t>
            </a:r>
            <a:r>
              <a:rPr lang="en-GB" sz="2400" dirty="0" err="1" smtClean="0"/>
              <a:t>gigapixel</a:t>
            </a:r>
            <a:r>
              <a:rPr lang="en-GB" sz="2400" dirty="0" smtClean="0"/>
              <a:t> camera read out every 30 s, 20Tb of data per night, one exposure as deep as SDSS/Stripe82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GB" sz="2400" dirty="0" smtClean="0"/>
              <a:t>Need automated mechanisms to analyse faint galactic structure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2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1055</Words>
  <Application>Microsoft Office PowerPoint</Application>
  <PresentationFormat>Vlastní</PresentationFormat>
  <Paragraphs>137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Euclid and LSST</vt:lpstr>
      <vt:lpstr>Prezentace aplikace PowerPoint</vt:lpstr>
      <vt:lpstr>What you see when you mask out all stars and galaxies: very faint (&gt;27 mag arcsec-2) Galactic cirrus in a deep Stripe82 optical image</vt:lpstr>
      <vt:lpstr>Prezentace aplikace PowerPoint</vt:lpstr>
      <vt:lpstr>Ignacio Trujillo’s deep 10.4m-GTC image of the UGC 00180 field</vt:lpstr>
      <vt:lpstr>Effects of PSF correction on deep image (left) and radial surface brightness profile (top).  Image of UGC 180 from Trujillo &amp; Fliri 2016, ApJ 823, 123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Community involvement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Uzivatel pro Skoleni</cp:lastModifiedBy>
  <cp:revision>43</cp:revision>
  <dcterms:created xsi:type="dcterms:W3CDTF">2016-05-08T20:10:36Z</dcterms:created>
  <dcterms:modified xsi:type="dcterms:W3CDTF">2017-06-30T11:28:59Z</dcterms:modified>
  <dc:language>en-US</dc:language>
</cp:coreProperties>
</file>