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74" r:id="rId2"/>
    <p:sldMasterId id="2147483662" r:id="rId3"/>
  </p:sldMasterIdLst>
  <p:notesMasterIdLst>
    <p:notesMasterId r:id="rId30"/>
  </p:notesMasterIdLst>
  <p:handoutMasterIdLst>
    <p:handoutMasterId r:id="rId31"/>
  </p:handoutMasterIdLst>
  <p:sldIdLst>
    <p:sldId id="600" r:id="rId4"/>
    <p:sldId id="881" r:id="rId5"/>
    <p:sldId id="890" r:id="rId6"/>
    <p:sldId id="775" r:id="rId7"/>
    <p:sldId id="828" r:id="rId8"/>
    <p:sldId id="918" r:id="rId9"/>
    <p:sldId id="878" r:id="rId10"/>
    <p:sldId id="916" r:id="rId11"/>
    <p:sldId id="883" r:id="rId12"/>
    <p:sldId id="654" r:id="rId13"/>
    <p:sldId id="870" r:id="rId14"/>
    <p:sldId id="840" r:id="rId15"/>
    <p:sldId id="869" r:id="rId16"/>
    <p:sldId id="820" r:id="rId17"/>
    <p:sldId id="588" r:id="rId18"/>
    <p:sldId id="839" r:id="rId19"/>
    <p:sldId id="842" r:id="rId20"/>
    <p:sldId id="915" r:id="rId21"/>
    <p:sldId id="909" r:id="rId22"/>
    <p:sldId id="912" r:id="rId23"/>
    <p:sldId id="920" r:id="rId24"/>
    <p:sldId id="921" r:id="rId25"/>
    <p:sldId id="923" r:id="rId26"/>
    <p:sldId id="914" r:id="rId27"/>
    <p:sldId id="891" r:id="rId28"/>
    <p:sldId id="875" r:id="rId2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E06C606-1E64-48BF-89F5-C5DB26845035}">
          <p14:sldIdLst>
            <p14:sldId id="600"/>
            <p14:sldId id="881"/>
            <p14:sldId id="890"/>
            <p14:sldId id="775"/>
            <p14:sldId id="828"/>
            <p14:sldId id="918"/>
            <p14:sldId id="878"/>
            <p14:sldId id="916"/>
            <p14:sldId id="883"/>
            <p14:sldId id="654"/>
            <p14:sldId id="870"/>
            <p14:sldId id="840"/>
            <p14:sldId id="869"/>
            <p14:sldId id="820"/>
            <p14:sldId id="588"/>
            <p14:sldId id="839"/>
            <p14:sldId id="842"/>
            <p14:sldId id="915"/>
            <p14:sldId id="909"/>
            <p14:sldId id="912"/>
            <p14:sldId id="920"/>
            <p14:sldId id="921"/>
            <p14:sldId id="923"/>
            <p14:sldId id="914"/>
            <p14:sldId id="891"/>
            <p14:sldId id="8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80" autoAdjust="0"/>
    <p:restoredTop sz="93934" autoAdjust="0"/>
  </p:normalViewPr>
  <p:slideViewPr>
    <p:cSldViewPr>
      <p:cViewPr varScale="1">
        <p:scale>
          <a:sx n="75" d="100"/>
          <a:sy n="75" d="100"/>
        </p:scale>
        <p:origin x="1637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7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>
        <p:scale>
          <a:sx n="90" d="100"/>
          <a:sy n="90" d="100"/>
        </p:scale>
        <p:origin x="-184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E748B9-398B-40EE-98C2-4A841EB943E4}" type="datetime1">
              <a:rPr lang="nl-NL"/>
              <a:pPr>
                <a:defRPr/>
              </a:pPr>
              <a:t>29-6-2017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4311E7-491D-439D-87C7-A88991787D3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735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7413C10-3323-4229-ADA9-037BA964A7F5}" type="datetime1">
              <a:rPr lang="nl-NL"/>
              <a:pPr>
                <a:defRPr/>
              </a:pPr>
              <a:t>29-6-2017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54826F3-4C7F-498C-9305-ACD07BA4A0D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374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AF6A6DB-231E-4769-861D-BCF7789A69A3}" type="slidenum">
              <a:rPr lang="nl-NL" smtClean="0">
                <a:latin typeface="Calibri" pitchFamily="34" charset="0"/>
              </a:rPr>
              <a:pPr eaLnBrk="1" hangingPunct="1"/>
              <a:t>1</a:t>
            </a:fld>
            <a:endParaRPr lang="nl-NL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4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5pPr>
            <a:lvl6pPr marL="2256602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6pPr>
            <a:lvl7pPr marL="2666893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7pPr>
            <a:lvl8pPr marL="3077185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8pPr>
            <a:lvl9pPr marL="3487476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48A002D-3E3F-4606-AD09-DCC6CDA2DFF8}" type="slidenum">
              <a:rPr lang="en-US" altLang="fy-NL" sz="1300">
                <a:ea typeface="DejaVu Sans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fy-NL" sz="1300">
              <a:ea typeface="DejaVu Sans" charset="0"/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3881438" y="8686512"/>
            <a:ext cx="2947147" cy="42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23BDC42-7F1C-4459-8442-1AAE62EE31F4}" type="slidenum">
              <a:rPr lang="nl-NL" altLang="fy-NL" sz="13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nl-NL" altLang="fy-NL" sz="1300"/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3738"/>
            <a:ext cx="4549775" cy="34131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4"/>
            <a:ext cx="5469872" cy="409719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y-NL" altLang="fy-NL"/>
          </a:p>
        </p:txBody>
      </p:sp>
    </p:spTree>
    <p:extLst>
      <p:ext uri="{BB962C8B-B14F-4D97-AF65-F5344CB8AC3E}">
        <p14:creationId xmlns:p14="http://schemas.microsoft.com/office/powerpoint/2010/main" val="391035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altLang="nl-NL"/>
              <a:t>CNES meetff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C02AEF-D1CD-442A-9A69-D6860FA19BB3}" type="slidenum">
              <a:rPr lang="en-US" altLang="nl-NL"/>
              <a:pPr/>
              <a:t>14</a:t>
            </a:fld>
            <a:endParaRPr lang="en-US" altLang="nl-NL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9350" y="685800"/>
            <a:ext cx="4524375" cy="3394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4994275" cy="4079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3357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4826F3-4C7F-498C-9305-ACD07BA4A0D2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380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4826F3-4C7F-498C-9305-ACD07BA4A0D2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77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21C14-4343-407F-B56D-892C39A76F0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6567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EA20-9606-43A0-B3AB-F8B1947CC84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7659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9A2FD-DFD9-48F9-AB9C-3F3750C6F31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5317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D3AF8-BC8A-438A-9E92-95554718FD5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956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263" y="23813"/>
            <a:ext cx="7391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00200"/>
            <a:ext cx="7772400" cy="4648200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300" y="6324600"/>
            <a:ext cx="22574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0F287-85F4-40AB-8F2D-6E6FFC24E2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846973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425" y="128588"/>
            <a:ext cx="7119938" cy="1301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38100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8E72A-1060-47D3-A17A-6B90C4D9D4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9085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852FD-57DD-4521-9174-ABB07C29392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195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0904A-D731-4D29-B386-2947E3F1A54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4881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F537E-FE2D-404A-8DC7-96AAD8E6E54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496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88F45-25D5-4456-B72B-EA2E3A7313B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861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7E58A-84B4-4CCD-A5E5-55A97EAEFE0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54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FDA35-89E8-47CD-8084-8765215D1DD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8376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B6D28-C644-4C6B-97F4-425DF666652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4224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FA0EE-B743-4FBD-8FB2-71F560B8B14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4684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272D3-F877-40E5-A7AC-EF3E1EEBB50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4624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937AE-B69E-4454-A1EC-A2585C8575C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3652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FDB55-4FA0-4C17-82D4-0B7B5114224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233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DF5D8-1577-4285-968C-60588EE185C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293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BC8B-831D-47D6-85C3-D808FCA1F63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615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099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FBB63-96A9-4AA5-A038-D1E4A2C6CDB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119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67E96-BBC6-4FAA-B97C-006A3D86207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02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62C16-42F6-49BB-A610-A63A29846F6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0706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7BF3D-3248-4552-BD5B-D354C8E2021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3310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62EAD-AD40-4193-AD13-C5F839A83C9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2346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BF207-71C7-4AFB-9676-C6944AAC865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4542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775CC-F2D5-4ED0-BD32-BCDACED5F46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245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C190A-D15B-4B34-90FA-48DD4DCFD47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486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75210-B85B-4309-A52C-DA7D0CF54D7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9321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A46C9-8F53-4A72-8E31-BCF6FB81D8A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090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5149C-DF4B-486C-B45D-640944B29B2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750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21E00-EE2D-42C0-A6BA-EB43F009200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06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BCDFD-0D70-4FF9-AEC8-DF532325460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835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0BA2C-8565-4D1F-A620-2CE5EF450ED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65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18AE3-AD64-4628-A4C2-0DF9557751D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29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ED366-F6D3-45FE-A140-82FAACB0AFE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785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EEE4E-6FF4-4EB7-A7BA-E5C0DE3F0FF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148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D95B5-3453-4BE1-886D-576C4A4345A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95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DFE4C00-5058-47F3-AEB6-6A8B0291439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75" r:id="rId13"/>
    <p:sldLayoutId id="2147484076" r:id="rId14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0360139-6C01-4F1F-8242-6AAA24BF904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3000375" y="285750"/>
            <a:ext cx="551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DCC72D8-24EC-4B51-9D9B-129C94975FE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3079" name="Picture 6" descr="targetlogo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250031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77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rug.nl/corporate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jpeg"/><Relationship Id="rId5" Type="http://schemas.openxmlformats.org/officeDocument/2006/relationships/hyperlink" Target="http://www.rug.nl/target" TargetMode="External"/><Relationship Id="rId4" Type="http://schemas.openxmlformats.org/officeDocument/2006/relationships/hyperlink" Target="http://www.astro-wise.or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340768"/>
            <a:ext cx="92170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C000"/>
                </a:solidFill>
              </a:rPr>
              <a:t>Big Data in Space</a:t>
            </a:r>
          </a:p>
          <a:p>
            <a:pPr algn="ctr"/>
            <a:r>
              <a:rPr lang="nl-NL" sz="4400" b="1" dirty="0">
                <a:solidFill>
                  <a:srgbClr val="FFC000"/>
                </a:solidFill>
              </a:rPr>
              <a:t>Big Data in </a:t>
            </a:r>
            <a:r>
              <a:rPr lang="nl-NL" sz="4400" b="1" dirty="0" err="1">
                <a:solidFill>
                  <a:srgbClr val="FFC000"/>
                </a:solidFill>
              </a:rPr>
              <a:t>our</a:t>
            </a:r>
            <a:r>
              <a:rPr lang="nl-NL" sz="4400" b="1" dirty="0">
                <a:solidFill>
                  <a:srgbClr val="FFC000"/>
                </a:solidFill>
              </a:rPr>
              <a:t> computers</a:t>
            </a:r>
          </a:p>
        </p:txBody>
      </p:sp>
      <p:sp>
        <p:nvSpPr>
          <p:cNvPr id="9218" name="Text Placeholder 2"/>
          <p:cNvSpPr>
            <a:spLocks noGrp="1"/>
          </p:cNvSpPr>
          <p:nvPr>
            <p:ph type="body" idx="1"/>
          </p:nvPr>
        </p:nvSpPr>
        <p:spPr>
          <a:xfrm>
            <a:off x="179512" y="3789040"/>
            <a:ext cx="8892480" cy="3240434"/>
          </a:xfrm>
        </p:spPr>
        <p:txBody>
          <a:bodyPr/>
          <a:lstStyle/>
          <a:p>
            <a:pPr algn="ctr"/>
            <a:r>
              <a:rPr lang="nl-NL" sz="3600" dirty="0">
                <a:solidFill>
                  <a:schemeClr val="bg1"/>
                </a:solidFill>
              </a:rPr>
              <a:t>Edwin A. Valentijn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Prof </a:t>
            </a:r>
            <a:r>
              <a:rPr lang="nl-NL" dirty="0" err="1">
                <a:solidFill>
                  <a:schemeClr val="bg1"/>
                </a:solidFill>
              </a:rPr>
              <a:t>Astronomical</a:t>
            </a:r>
            <a:r>
              <a:rPr lang="nl-NL" dirty="0">
                <a:solidFill>
                  <a:schemeClr val="bg1"/>
                </a:solidFill>
              </a:rPr>
              <a:t> Information Technology</a:t>
            </a:r>
            <a:endParaRPr lang="nl-NL" sz="2800" dirty="0">
              <a:solidFill>
                <a:schemeClr val="bg1"/>
              </a:solidFill>
            </a:endParaRPr>
          </a:p>
          <a:p>
            <a:pPr algn="ctr"/>
            <a:r>
              <a:rPr lang="nl-NL" sz="3200" dirty="0">
                <a:solidFill>
                  <a:schemeClr val="bg1"/>
                </a:solidFill>
              </a:rPr>
              <a:t>Target- </a:t>
            </a:r>
            <a:r>
              <a:rPr lang="nl-NL" sz="3200" dirty="0" err="1">
                <a:solidFill>
                  <a:schemeClr val="bg1"/>
                </a:solidFill>
              </a:rPr>
              <a:t>OmegaCEN</a:t>
            </a:r>
            <a:r>
              <a:rPr lang="nl-NL" sz="3200" dirty="0">
                <a:solidFill>
                  <a:schemeClr val="bg1"/>
                </a:solidFill>
              </a:rPr>
              <a:t> – Kapteyn</a:t>
            </a:r>
          </a:p>
          <a:p>
            <a:pPr algn="ctr"/>
            <a:r>
              <a:rPr lang="nl-NL" sz="3200" dirty="0">
                <a:solidFill>
                  <a:schemeClr val="bg1"/>
                </a:solidFill>
              </a:rPr>
              <a:t>  </a:t>
            </a:r>
          </a:p>
          <a:p>
            <a:pPr algn="ctr"/>
            <a:endParaRPr lang="nl-NL" sz="3200" dirty="0">
              <a:solidFill>
                <a:schemeClr val="bg1"/>
              </a:solidFill>
            </a:endParaRPr>
          </a:p>
          <a:p>
            <a:pPr algn="ctr"/>
            <a:r>
              <a:rPr lang="nl-NL" sz="2400" dirty="0">
                <a:solidFill>
                  <a:schemeClr val="bg1"/>
                </a:solidFill>
              </a:rPr>
              <a:t>30 </a:t>
            </a:r>
            <a:r>
              <a:rPr lang="nl-NL" sz="2400" dirty="0" err="1">
                <a:solidFill>
                  <a:schemeClr val="bg1"/>
                </a:solidFill>
              </a:rPr>
              <a:t>June</a:t>
            </a:r>
            <a:r>
              <a:rPr lang="nl-NL" sz="2400" dirty="0">
                <a:solidFill>
                  <a:schemeClr val="bg1"/>
                </a:solidFill>
              </a:rPr>
              <a:t>  2017  EWASS </a:t>
            </a:r>
            <a:r>
              <a:rPr lang="nl-NL" sz="2400" dirty="0" err="1">
                <a:solidFill>
                  <a:schemeClr val="bg1"/>
                </a:solidFill>
              </a:rPr>
              <a:t>Astro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informatics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endParaRPr lang="nl-NL" sz="1800" dirty="0">
              <a:solidFill>
                <a:schemeClr val="bg1"/>
              </a:solidFill>
            </a:endParaRPr>
          </a:p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219" name="Date Placeholder 9"/>
          <p:cNvSpPr>
            <a:spLocks noGrp="1"/>
          </p:cNvSpPr>
          <p:nvPr>
            <p:ph type="dt" sz="quarter" idx="10"/>
          </p:nvPr>
        </p:nvSpPr>
        <p:spPr bwMode="auto">
          <a:xfrm>
            <a:off x="0" y="6381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2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60" y="115912"/>
            <a:ext cx="126841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1" descr="Rijksuniversiteit Groning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445224"/>
            <a:ext cx="2376264" cy="55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835" y="339046"/>
            <a:ext cx="1526093" cy="62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728192" cy="1232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6" y="2924944"/>
            <a:ext cx="9144000" cy="4442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560" y="195904"/>
            <a:ext cx="10000111" cy="1080120"/>
          </a:xfrm>
        </p:spPr>
        <p:txBody>
          <a:bodyPr/>
          <a:lstStyle/>
          <a:p>
            <a:r>
              <a:rPr lang="en-US" altLang="en-US" dirty="0">
                <a:solidFill>
                  <a:srgbClr val="FFC000"/>
                </a:solidFill>
                <a:ea typeface="ＭＳ Ｐゴシック" pitchFamily="34" charset="-128"/>
              </a:rPr>
              <a:t>The universe as a spreadsheet</a:t>
            </a:r>
            <a:br>
              <a:rPr lang="en-US" altLang="en-US" dirty="0">
                <a:solidFill>
                  <a:srgbClr val="FFC000"/>
                </a:solidFill>
                <a:ea typeface="ＭＳ Ｐゴシック" pitchFamily="34" charset="-128"/>
              </a:rPr>
            </a:br>
            <a:r>
              <a:rPr lang="nl-NL" sz="3600" dirty="0">
                <a:solidFill>
                  <a:srgbClr val="FFC000"/>
                </a:solidFill>
              </a:rPr>
              <a:t>Target Diagram/Data </a:t>
            </a:r>
            <a:r>
              <a:rPr lang="nl-NL" sz="3600" dirty="0" err="1">
                <a:solidFill>
                  <a:srgbClr val="FFC000"/>
                </a:solidFill>
              </a:rPr>
              <a:t>lineage</a:t>
            </a:r>
            <a:r>
              <a:rPr lang="nl-NL" sz="3600" dirty="0">
                <a:solidFill>
                  <a:srgbClr val="FFC000"/>
                </a:solidFill>
              </a:rPr>
              <a:t> /backward </a:t>
            </a:r>
            <a:r>
              <a:rPr lang="nl-NL" sz="3600" dirty="0" err="1">
                <a:solidFill>
                  <a:srgbClr val="FFC000"/>
                </a:solidFill>
              </a:rPr>
              <a:t>chaining</a:t>
            </a:r>
            <a:br>
              <a:rPr lang="nl-NL" sz="3600" dirty="0">
                <a:solidFill>
                  <a:srgbClr val="FFC000"/>
                </a:solidFill>
              </a:rPr>
            </a:br>
            <a:r>
              <a:rPr lang="nl-NL" sz="3600" dirty="0">
                <a:solidFill>
                  <a:srgbClr val="FFC000"/>
                </a:solidFill>
              </a:rPr>
              <a:t>++ </a:t>
            </a:r>
            <a:r>
              <a:rPr lang="nl-NL" sz="3600" dirty="0" err="1">
                <a:solidFill>
                  <a:srgbClr val="FFC000"/>
                </a:solidFill>
              </a:rPr>
              <a:t>programming</a:t>
            </a:r>
            <a:r>
              <a:rPr lang="nl-NL" sz="3600" dirty="0">
                <a:solidFill>
                  <a:srgbClr val="FFC000"/>
                </a:solidFill>
              </a:rPr>
              <a:t> - </a:t>
            </a:r>
            <a:r>
              <a:rPr lang="nl-NL" sz="3600" dirty="0" err="1">
                <a:solidFill>
                  <a:srgbClr val="FFC000"/>
                </a:solidFill>
              </a:rPr>
              <a:t>dependencies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NL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807339" cy="505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ep 9"/>
          <p:cNvGrpSpPr/>
          <p:nvPr/>
        </p:nvGrpSpPr>
        <p:grpSpPr>
          <a:xfrm>
            <a:off x="116506" y="1934443"/>
            <a:ext cx="760579" cy="4302869"/>
            <a:chOff x="165696" y="1420416"/>
            <a:chExt cx="1081713" cy="6119636"/>
          </a:xfrm>
        </p:grpSpPr>
        <p:sp>
          <p:nvSpPr>
            <p:cNvPr id="7" name="PIJL-OMHOOG 7"/>
            <p:cNvSpPr/>
            <p:nvPr/>
          </p:nvSpPr>
          <p:spPr bwMode="auto">
            <a:xfrm rot="10800000" flipV="1">
              <a:off x="165696" y="1420416"/>
              <a:ext cx="1081713" cy="6119636"/>
            </a:xfrm>
            <a:prstGeom prst="up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0012" tIns="65007" rIns="130012" bIns="65007" numCol="1" rtlCol="0" anchor="t" anchorCtr="0" compatLnSpc="1">
              <a:prstTxWarp prst="textNoShape">
                <a:avLst/>
              </a:prstTxWarp>
            </a:bodyPr>
            <a:lstStyle/>
            <a:p>
              <a:pPr defTabSz="457059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nl-NL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Tekstvak 8"/>
            <p:cNvSpPr txBox="1"/>
            <p:nvPr/>
          </p:nvSpPr>
          <p:spPr>
            <a:xfrm rot="16200000">
              <a:off x="-1331853" y="4596625"/>
              <a:ext cx="4076136" cy="580670"/>
            </a:xfrm>
            <a:prstGeom prst="rect">
              <a:avLst/>
            </a:prstGeom>
            <a:noFill/>
          </p:spPr>
          <p:txBody>
            <a:bodyPr wrap="none" lIns="130012" tIns="65007" rIns="130012" bIns="65007" rtlCol="0">
              <a:spAutoFit/>
            </a:bodyPr>
            <a:lstStyle/>
            <a:p>
              <a:r>
                <a:rPr lang="nl-NL" dirty="0"/>
                <a:t>QUERY / INFORMATION</a:t>
              </a:r>
            </a:p>
          </p:txBody>
        </p:sp>
      </p:grpSp>
      <p:grpSp>
        <p:nvGrpSpPr>
          <p:cNvPr id="9" name="Groep 10"/>
          <p:cNvGrpSpPr/>
          <p:nvPr/>
        </p:nvGrpSpPr>
        <p:grpSpPr>
          <a:xfrm>
            <a:off x="8172400" y="1790427"/>
            <a:ext cx="760579" cy="4302869"/>
            <a:chOff x="11757391" y="1320322"/>
            <a:chExt cx="1081713" cy="6119636"/>
          </a:xfrm>
        </p:grpSpPr>
        <p:sp>
          <p:nvSpPr>
            <p:cNvPr id="10" name="PIJL-OMHOOG 22"/>
            <p:cNvSpPr/>
            <p:nvPr/>
          </p:nvSpPr>
          <p:spPr bwMode="auto">
            <a:xfrm flipV="1">
              <a:off x="11757391" y="1320322"/>
              <a:ext cx="1081713" cy="6119636"/>
            </a:xfrm>
            <a:prstGeom prst="up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0012" tIns="65007" rIns="130012" bIns="65007" numCol="1" rtlCol="0" anchor="t" anchorCtr="0" compatLnSpc="1">
              <a:prstTxWarp prst="textNoShape">
                <a:avLst/>
              </a:prstTxWarp>
            </a:bodyPr>
            <a:lstStyle/>
            <a:p>
              <a:pPr defTabSz="457059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nl-NL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Tekstvak 23"/>
            <p:cNvSpPr txBox="1"/>
            <p:nvPr/>
          </p:nvSpPr>
          <p:spPr>
            <a:xfrm rot="16200000">
              <a:off x="10989027" y="3631791"/>
              <a:ext cx="2562057" cy="580670"/>
            </a:xfrm>
            <a:prstGeom prst="rect">
              <a:avLst/>
            </a:prstGeom>
            <a:noFill/>
          </p:spPr>
          <p:txBody>
            <a:bodyPr wrap="none" lIns="130012" tIns="65007" rIns="130012" bIns="65007" rtlCol="0">
              <a:spAutoFit/>
            </a:bodyPr>
            <a:lstStyle/>
            <a:p>
              <a:r>
                <a:rPr lang="nl-NL" dirty="0"/>
                <a:t>PROCESSING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0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148"/>
            <a:ext cx="4731840" cy="472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kstvak 4"/>
          <p:cNvSpPr txBox="1">
            <a:spLocks noChangeArrowheads="1"/>
          </p:cNvSpPr>
          <p:nvPr/>
        </p:nvSpPr>
        <p:spPr bwMode="auto">
          <a:xfrm>
            <a:off x="228961" y="5911822"/>
            <a:ext cx="3240000" cy="22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0" tIns="41145" rIns="82290" bIns="41145">
            <a:spAutoFit/>
          </a:bodyPr>
          <a:lstStyle/>
          <a:p>
            <a:r>
              <a:rPr lang="nl-NL" altLang="nl-NL" sz="900">
                <a:solidFill>
                  <a:prstClr val="black"/>
                </a:solidFill>
              </a:rPr>
              <a:t>Image courtesy of ESA</a:t>
            </a:r>
          </a:p>
        </p:txBody>
      </p:sp>
      <p:sp>
        <p:nvSpPr>
          <p:cNvPr id="44037" name="Text Box 1"/>
          <p:cNvSpPr txBox="1">
            <a:spLocks noChangeArrowheads="1"/>
          </p:cNvSpPr>
          <p:nvPr/>
        </p:nvSpPr>
        <p:spPr bwMode="auto">
          <a:xfrm>
            <a:off x="-17280" y="227544"/>
            <a:ext cx="8343360" cy="56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nl-NL" altLang="fy-NL" sz="4000" dirty="0">
                <a:solidFill>
                  <a:srgbClr val="FFC000"/>
                </a:solidFill>
              </a:rPr>
              <a:t>                        Euclid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378488" y="1196752"/>
            <a:ext cx="5765512" cy="434061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altLang="nl-NL" dirty="0">
                <a:solidFill>
                  <a:srgbClr val="FFC000"/>
                </a:solidFill>
              </a:rPr>
              <a:t>ESA   </a:t>
            </a:r>
            <a:r>
              <a:rPr lang="nl-NL" altLang="nl-NL" dirty="0" err="1">
                <a:solidFill>
                  <a:srgbClr val="FFC000"/>
                </a:solidFill>
              </a:rPr>
              <a:t>launch</a:t>
            </a:r>
            <a:r>
              <a:rPr lang="nl-NL" altLang="nl-NL" dirty="0">
                <a:solidFill>
                  <a:srgbClr val="FFC000"/>
                </a:solidFill>
              </a:rPr>
              <a:t> in May 2021</a:t>
            </a:r>
          </a:p>
          <a:p>
            <a:pPr marL="0" indent="0">
              <a:buNone/>
              <a:defRPr/>
            </a:pPr>
            <a:r>
              <a:rPr lang="nl-NL" altLang="nl-NL" dirty="0">
                <a:solidFill>
                  <a:srgbClr val="FFC000"/>
                </a:solidFill>
              </a:rPr>
              <a:t>Euclid Archive System (EAS) </a:t>
            </a:r>
          </a:p>
          <a:p>
            <a:pPr>
              <a:buFontTx/>
              <a:buChar char="-"/>
              <a:defRPr/>
            </a:pPr>
            <a:r>
              <a:rPr lang="nl-NL" altLang="nl-NL" dirty="0">
                <a:solidFill>
                  <a:srgbClr val="FFC000"/>
                </a:solidFill>
              </a:rPr>
              <a:t>data centric information system</a:t>
            </a:r>
          </a:p>
          <a:p>
            <a:pPr>
              <a:buFontTx/>
              <a:buChar char="-"/>
              <a:defRPr/>
            </a:pPr>
            <a:r>
              <a:rPr lang="nl-NL" altLang="nl-NL" dirty="0" err="1">
                <a:solidFill>
                  <a:srgbClr val="FFC000"/>
                </a:solidFill>
              </a:rPr>
              <a:t>many</a:t>
            </a:r>
            <a:r>
              <a:rPr lang="nl-NL" altLang="nl-NL" dirty="0">
                <a:solidFill>
                  <a:srgbClr val="FFC000"/>
                </a:solidFill>
              </a:rPr>
              <a:t> of the WISE </a:t>
            </a:r>
            <a:r>
              <a:rPr lang="nl-NL" altLang="nl-NL" dirty="0" err="1">
                <a:solidFill>
                  <a:srgbClr val="FFC000"/>
                </a:solidFill>
              </a:rPr>
              <a:t>concepts</a:t>
            </a:r>
            <a:endParaRPr lang="nl-NL" altLang="nl-NL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r>
              <a:rPr lang="nl-NL" altLang="nl-NL" dirty="0">
                <a:solidFill>
                  <a:srgbClr val="FFC000"/>
                </a:solidFill>
              </a:rPr>
              <a:t>prototype uses </a:t>
            </a:r>
            <a:r>
              <a:rPr lang="nl-NL" altLang="nl-NL" dirty="0" err="1">
                <a:solidFill>
                  <a:srgbClr val="FFC000"/>
                </a:solidFill>
              </a:rPr>
              <a:t>Astro</a:t>
            </a:r>
            <a:r>
              <a:rPr lang="nl-NL" altLang="nl-NL" dirty="0">
                <a:solidFill>
                  <a:srgbClr val="FFC000"/>
                </a:solidFill>
              </a:rPr>
              <a:t>-WISE </a:t>
            </a:r>
          </a:p>
          <a:p>
            <a:pPr>
              <a:buFontTx/>
              <a:buChar char="-"/>
              <a:defRPr/>
            </a:pPr>
            <a:r>
              <a:rPr lang="nl-NL" altLang="nl-NL" dirty="0" err="1">
                <a:solidFill>
                  <a:srgbClr val="FFC000"/>
                </a:solidFill>
              </a:rPr>
              <a:t>hosted</a:t>
            </a:r>
            <a:r>
              <a:rPr lang="nl-NL" altLang="nl-NL" dirty="0">
                <a:solidFill>
                  <a:srgbClr val="FFC000"/>
                </a:solidFill>
              </a:rPr>
              <a:t> in the Euclid SDC-NL in Groningen</a:t>
            </a:r>
          </a:p>
          <a:p>
            <a:pPr>
              <a:buFont typeface="Times New Roman" pitchFamily="18" charset="0"/>
              <a:buNone/>
              <a:defRPr/>
            </a:pPr>
            <a:endParaRPr lang="nl-NL" altLang="nl-N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04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9145016" cy="716343"/>
          </a:xfrm>
        </p:spPr>
        <p:txBody>
          <a:bodyPr>
            <a:normAutofit fontScale="90000"/>
          </a:bodyPr>
          <a:lstStyle/>
          <a:p>
            <a:pPr algn="l"/>
            <a:r>
              <a:rPr lang="nl-NL" sz="3600" b="1" dirty="0" err="1">
                <a:solidFill>
                  <a:srgbClr val="FFC000"/>
                </a:solidFill>
              </a:rPr>
              <a:t>Weak</a:t>
            </a:r>
            <a:r>
              <a:rPr lang="nl-NL" sz="3600" b="1" dirty="0">
                <a:solidFill>
                  <a:srgbClr val="FFC000"/>
                </a:solidFill>
              </a:rPr>
              <a:t> </a:t>
            </a:r>
            <a:r>
              <a:rPr lang="nl-NL" sz="3600" b="1" dirty="0" err="1">
                <a:solidFill>
                  <a:srgbClr val="FFC000"/>
                </a:solidFill>
              </a:rPr>
              <a:t>gravitational</a:t>
            </a:r>
            <a:r>
              <a:rPr lang="nl-NL" sz="3600" b="1" dirty="0">
                <a:solidFill>
                  <a:srgbClr val="FFC000"/>
                </a:solidFill>
              </a:rPr>
              <a:t> </a:t>
            </a:r>
            <a:r>
              <a:rPr lang="nl-NL" sz="3600" b="1" dirty="0" err="1">
                <a:solidFill>
                  <a:srgbClr val="FFC000"/>
                </a:solidFill>
              </a:rPr>
              <a:t>lensing</a:t>
            </a:r>
            <a:r>
              <a:rPr lang="nl-NL" sz="3600" b="1" dirty="0">
                <a:solidFill>
                  <a:srgbClr val="FFC000"/>
                </a:solidFill>
              </a:rPr>
              <a:t>  as </a:t>
            </a:r>
            <a:r>
              <a:rPr lang="nl-NL" sz="3600" b="1" dirty="0" err="1">
                <a:solidFill>
                  <a:srgbClr val="FFC000"/>
                </a:solidFill>
              </a:rPr>
              <a:t>probe</a:t>
            </a:r>
            <a:r>
              <a:rPr lang="nl-NL" sz="3600" b="1" dirty="0">
                <a:solidFill>
                  <a:srgbClr val="FFC000"/>
                </a:solidFill>
              </a:rPr>
              <a:t> of </a:t>
            </a:r>
            <a:r>
              <a:rPr lang="nl-NL" sz="3600" b="1" dirty="0" err="1">
                <a:solidFill>
                  <a:srgbClr val="FFC000"/>
                </a:solidFill>
              </a:rPr>
              <a:t>dark</a:t>
            </a:r>
            <a:r>
              <a:rPr lang="nl-NL" sz="3600" b="1" dirty="0">
                <a:solidFill>
                  <a:srgbClr val="FFC000"/>
                </a:solidFill>
              </a:rPr>
              <a:t> matter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NL"/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14011"/>
            <a:ext cx="475252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4581128"/>
            <a:ext cx="5832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</a:rPr>
              <a:t>KiDS</a:t>
            </a:r>
            <a:r>
              <a:rPr lang="en-US" sz="2000" dirty="0">
                <a:solidFill>
                  <a:srgbClr val="FFC000"/>
                </a:solidFill>
              </a:rPr>
              <a:t>:        &lt; 100 10</a:t>
            </a:r>
            <a:r>
              <a:rPr lang="en-US" sz="2000" baseline="30000" dirty="0">
                <a:solidFill>
                  <a:srgbClr val="FFC000"/>
                </a:solidFill>
              </a:rPr>
              <a:t>6  </a:t>
            </a:r>
            <a:r>
              <a:rPr lang="en-US" sz="2000" dirty="0">
                <a:solidFill>
                  <a:srgbClr val="FFC000"/>
                </a:solidFill>
              </a:rPr>
              <a:t>redshifts</a:t>
            </a:r>
            <a:br>
              <a:rPr lang="en-US" sz="2000" dirty="0">
                <a:solidFill>
                  <a:srgbClr val="FFC000"/>
                </a:solidFill>
              </a:rPr>
            </a:br>
            <a:r>
              <a:rPr lang="en-US" sz="2000" dirty="0">
                <a:solidFill>
                  <a:srgbClr val="FFC000"/>
                </a:solidFill>
              </a:rPr>
              <a:t>EUCLID:       1.5 10</a:t>
            </a:r>
            <a:r>
              <a:rPr lang="en-US" sz="2000" baseline="30000" dirty="0">
                <a:solidFill>
                  <a:srgbClr val="FFC000"/>
                </a:solidFill>
              </a:rPr>
              <a:t>9</a:t>
            </a:r>
            <a:r>
              <a:rPr lang="en-US" sz="2000" dirty="0">
                <a:solidFill>
                  <a:srgbClr val="FFC000"/>
                </a:solidFill>
              </a:rPr>
              <a:t> redshifts</a:t>
            </a:r>
          </a:p>
          <a:p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C000"/>
                </a:solidFill>
              </a:rPr>
              <a:t>Every galaxy has its own 4 PSFs</a:t>
            </a:r>
          </a:p>
          <a:p>
            <a:r>
              <a:rPr lang="en-US" sz="2000" dirty="0">
                <a:solidFill>
                  <a:srgbClr val="FFC000"/>
                </a:solidFill>
              </a:rPr>
              <a:t>QC- bias – re-processing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4283968" y="3581950"/>
            <a:ext cx="4104456" cy="297421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576171"/>
            <a:ext cx="2349393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24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7504" y="-27384"/>
            <a:ext cx="9001000" cy="3168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250463" y="1133872"/>
            <a:ext cx="6633905" cy="1143000"/>
          </a:xfrm>
        </p:spPr>
        <p:txBody>
          <a:bodyPr>
            <a:normAutofit fontScale="90000"/>
          </a:bodyPr>
          <a:lstStyle/>
          <a:p>
            <a:r>
              <a:rPr lang="nl-NL" altLang="en-US" dirty="0">
                <a:solidFill>
                  <a:srgbClr val="FFDE75"/>
                </a:solidFill>
              </a:rPr>
              <a:t>Distributed </a:t>
            </a:r>
            <a:r>
              <a:rPr lang="nl-NL" altLang="en-US" dirty="0" err="1">
                <a:solidFill>
                  <a:srgbClr val="FFDE75"/>
                </a:solidFill>
              </a:rPr>
              <a:t>communities</a:t>
            </a:r>
            <a:br>
              <a:rPr lang="nl-NL" altLang="en-US" dirty="0">
                <a:solidFill>
                  <a:srgbClr val="FFDE75"/>
                </a:solidFill>
              </a:rPr>
            </a:br>
            <a:r>
              <a:rPr lang="nl-NL" altLang="en-US" dirty="0">
                <a:solidFill>
                  <a:srgbClr val="FFDE75"/>
                </a:solidFill>
              </a:rPr>
              <a:t>acces-proces-</a:t>
            </a:r>
            <a:r>
              <a:rPr lang="nl-NL" altLang="en-US" dirty="0" err="1">
                <a:solidFill>
                  <a:srgbClr val="FFDE75"/>
                </a:solidFill>
              </a:rPr>
              <a:t>calibrate</a:t>
            </a:r>
            <a:r>
              <a:rPr lang="nl-NL" altLang="en-US" dirty="0">
                <a:solidFill>
                  <a:srgbClr val="FFDE75"/>
                </a:solidFill>
              </a:rPr>
              <a:t>-analyse</a:t>
            </a:r>
            <a:br>
              <a:rPr lang="nl-NL" altLang="en-US" dirty="0">
                <a:solidFill>
                  <a:srgbClr val="FFDE75"/>
                </a:solidFill>
              </a:rPr>
            </a:br>
            <a:r>
              <a:rPr lang="nl-NL" altLang="en-US" dirty="0" err="1">
                <a:solidFill>
                  <a:srgbClr val="FFDE75"/>
                </a:solidFill>
              </a:rPr>
              <a:t>publish</a:t>
            </a:r>
            <a:endParaRPr lang="nl-NL" altLang="en-US" dirty="0">
              <a:solidFill>
                <a:srgbClr val="FFDE7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Rechthoek 1"/>
          <p:cNvSpPr/>
          <p:nvPr/>
        </p:nvSpPr>
        <p:spPr>
          <a:xfrm>
            <a:off x="321935" y="1916832"/>
            <a:ext cx="8490959" cy="3499409"/>
          </a:xfrm>
          <a:prstGeom prst="rect">
            <a:avLst/>
          </a:prstGeom>
        </p:spPr>
        <p:txBody>
          <a:bodyPr lIns="82287" tIns="41143" rIns="82287" bIns="41143">
            <a:spAutoFit/>
          </a:bodyPr>
          <a:lstStyle/>
          <a:p>
            <a:pPr>
              <a:defRPr/>
            </a:pPr>
            <a:endParaRPr lang="nl-NL" sz="2500" dirty="0">
              <a:solidFill>
                <a:srgbClr val="FFC000"/>
              </a:solidFill>
            </a:endParaRPr>
          </a:p>
          <a:p>
            <a:pPr>
              <a:defRPr/>
            </a:pPr>
            <a:endParaRPr lang="nl-NL" sz="2500" dirty="0">
              <a:solidFill>
                <a:srgbClr val="FFC000"/>
              </a:solidFill>
            </a:endParaRPr>
          </a:p>
          <a:p>
            <a:pPr>
              <a:defRPr/>
            </a:pPr>
            <a:endParaRPr lang="en-US" sz="2500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en-US" sz="2500" dirty="0">
                <a:solidFill>
                  <a:srgbClr val="FFC000"/>
                </a:solidFill>
              </a:rPr>
              <a:t>Euclid: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2500" dirty="0">
                <a:solidFill>
                  <a:srgbClr val="FFC000"/>
                </a:solidFill>
              </a:rPr>
              <a:t>1500 registered members and growing</a:t>
            </a:r>
            <a:r>
              <a:rPr lang="nl-NL" sz="2200" dirty="0">
                <a:solidFill>
                  <a:srgbClr val="FFC000"/>
                </a:solidFill>
              </a:rPr>
              <a:t> 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nl-NL" sz="2200" dirty="0">
                <a:solidFill>
                  <a:srgbClr val="FFC000"/>
                </a:solidFill>
              </a:rPr>
              <a:t>200 </a:t>
            </a:r>
            <a:r>
              <a:rPr lang="nl-NL" sz="2200" dirty="0" err="1">
                <a:solidFill>
                  <a:srgbClr val="FFC000"/>
                </a:solidFill>
              </a:rPr>
              <a:t>laboratories</a:t>
            </a:r>
            <a:r>
              <a:rPr lang="nl-NL" sz="2200" dirty="0">
                <a:solidFill>
                  <a:srgbClr val="FFC000"/>
                </a:solidFill>
              </a:rPr>
              <a:t>/</a:t>
            </a:r>
            <a:r>
              <a:rPr lang="nl-NL" sz="2200" dirty="0" err="1">
                <a:solidFill>
                  <a:srgbClr val="FFC000"/>
                </a:solidFill>
              </a:rPr>
              <a:t>departments</a:t>
            </a:r>
            <a:r>
              <a:rPr lang="nl-NL" sz="2200" dirty="0">
                <a:solidFill>
                  <a:srgbClr val="FFC000"/>
                </a:solidFill>
              </a:rPr>
              <a:t> 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nl-NL" sz="2500" dirty="0">
                <a:solidFill>
                  <a:srgbClr val="FFC000"/>
                </a:solidFill>
              </a:rPr>
              <a:t>16 </a:t>
            </a:r>
            <a:r>
              <a:rPr lang="nl-NL" sz="2500" dirty="0" err="1">
                <a:solidFill>
                  <a:srgbClr val="FFC000"/>
                </a:solidFill>
              </a:rPr>
              <a:t>countries</a:t>
            </a:r>
            <a:r>
              <a:rPr lang="nl-NL" sz="2500" dirty="0">
                <a:solidFill>
                  <a:srgbClr val="FFC000"/>
                </a:solidFill>
              </a:rPr>
              <a:t> </a:t>
            </a:r>
            <a:r>
              <a:rPr lang="nl-NL" sz="2500" dirty="0" err="1">
                <a:solidFill>
                  <a:srgbClr val="FFC000"/>
                </a:solidFill>
              </a:rPr>
              <a:t>contributing</a:t>
            </a:r>
            <a:endParaRPr lang="nl-NL" sz="2500" dirty="0">
              <a:solidFill>
                <a:srgbClr val="FFC000"/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nl-NL" sz="2500" dirty="0">
                <a:solidFill>
                  <a:srgbClr val="FFC000"/>
                </a:solidFill>
              </a:rPr>
              <a:t>NASA/US: </a:t>
            </a:r>
            <a:r>
              <a:rPr lang="nl-NL" sz="2500" dirty="0" err="1">
                <a:solidFill>
                  <a:srgbClr val="FFC000"/>
                </a:solidFill>
              </a:rPr>
              <a:t>provides</a:t>
            </a:r>
            <a:r>
              <a:rPr lang="nl-NL" sz="2500" dirty="0">
                <a:solidFill>
                  <a:srgbClr val="FFC000"/>
                </a:solidFill>
              </a:rPr>
              <a:t> the IR detectors.</a:t>
            </a:r>
          </a:p>
          <a:p>
            <a:pPr marL="411480" indent="-411480">
              <a:buFont typeface="Arial" pitchFamily="34" charset="0"/>
              <a:buChar char="•"/>
              <a:defRPr/>
            </a:pPr>
            <a:endParaRPr lang="nl-NL" sz="2500" dirty="0">
              <a:solidFill>
                <a:srgbClr val="FFC000"/>
              </a:solidFill>
            </a:endParaRPr>
          </a:p>
        </p:txBody>
      </p:sp>
      <p:pic>
        <p:nvPicPr>
          <p:cNvPr id="5" name="Shape 7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11962" y="2788332"/>
            <a:ext cx="1536197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595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462701" y="187047"/>
            <a:ext cx="6320349" cy="43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nl-NL" sz="2400" b="1" dirty="0">
                <a:solidFill>
                  <a:srgbClr val="D9D9D9"/>
                </a:solidFill>
              </a:rPr>
              <a:t>EAS Design 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2095059" y="928438"/>
            <a:ext cx="2304934" cy="1151333"/>
          </a:xfrm>
          <a:prstGeom prst="roundRect">
            <a:avLst>
              <a:gd name="adj" fmla="val 120"/>
            </a:avLst>
          </a:prstGeom>
          <a:solidFill>
            <a:srgbClr val="C9A4E4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</p:spPr>
        <p:txBody>
          <a:bodyPr lIns="80991" tIns="40496" rIns="80991" bIns="40496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9pPr>
          </a:lstStyle>
          <a:p>
            <a:pPr algn="ctr"/>
            <a:r>
              <a:rPr lang="en-US" altLang="nl-NL" sz="1300" dirty="0">
                <a:solidFill>
                  <a:srgbClr val="000000"/>
                </a:solidFill>
              </a:rPr>
              <a:t>Data Processing System</a:t>
            </a:r>
          </a:p>
          <a:p>
            <a:pPr algn="ctr"/>
            <a:r>
              <a:rPr lang="en-US" altLang="nl-NL" sz="1300" dirty="0">
                <a:solidFill>
                  <a:srgbClr val="000000"/>
                </a:solidFill>
              </a:rPr>
              <a:t>(EAS-DPS) </a:t>
            </a: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4481444" y="928438"/>
            <a:ext cx="2304934" cy="1151333"/>
          </a:xfrm>
          <a:prstGeom prst="roundRect">
            <a:avLst>
              <a:gd name="adj" fmla="val 120"/>
            </a:avLst>
          </a:prstGeom>
          <a:solidFill>
            <a:srgbClr val="4F81BD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</p:spPr>
        <p:txBody>
          <a:bodyPr lIns="80991" tIns="40496" rIns="80991" bIns="40496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9pPr>
          </a:lstStyle>
          <a:p>
            <a:pPr algn="ctr"/>
            <a:r>
              <a:rPr lang="en-US" altLang="nl-NL" sz="1300" dirty="0">
                <a:solidFill>
                  <a:srgbClr val="000000"/>
                </a:solidFill>
              </a:rPr>
              <a:t>Science Archive System</a:t>
            </a:r>
          </a:p>
          <a:p>
            <a:pPr algn="ctr"/>
            <a:r>
              <a:rPr lang="en-US" altLang="nl-NL" sz="1300" dirty="0">
                <a:solidFill>
                  <a:srgbClr val="000000"/>
                </a:solidFill>
              </a:rPr>
              <a:t>(EAS-SAS)</a:t>
            </a: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>
            <a:off x="2112365" y="2174014"/>
            <a:ext cx="4691320" cy="3847274"/>
          </a:xfrm>
          <a:prstGeom prst="roundRect">
            <a:avLst>
              <a:gd name="adj" fmla="val 287"/>
            </a:avLst>
          </a:prstGeom>
          <a:solidFill>
            <a:schemeClr val="bg1">
              <a:lumMod val="65000"/>
            </a:schemeClr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</p:spPr>
        <p:txBody>
          <a:bodyPr lIns="80991" tIns="40496" rIns="80991" bIns="40496" anchor="t" anchorCtr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9pPr>
          </a:lstStyle>
          <a:p>
            <a:pPr algn="ctr"/>
            <a:r>
              <a:rPr lang="en-US" altLang="nl-NL" sz="1300" dirty="0">
                <a:solidFill>
                  <a:srgbClr val="000000"/>
                </a:solidFill>
              </a:rPr>
              <a:t>Distributed Storage System</a:t>
            </a:r>
          </a:p>
          <a:p>
            <a:pPr algn="ctr"/>
            <a:r>
              <a:rPr lang="en-US" altLang="nl-NL" sz="1300" dirty="0">
                <a:solidFill>
                  <a:srgbClr val="000000"/>
                </a:solidFill>
              </a:rPr>
              <a:t>(EAS-DSS)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41652" y="845588"/>
            <a:ext cx="2034858" cy="142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0991" tIns="40496" rIns="80991" bIns="4049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9pPr>
          </a:lstStyle>
          <a:p>
            <a:r>
              <a:rPr lang="en-US" altLang="nl-NL" sz="1300" dirty="0">
                <a:solidFill>
                  <a:srgbClr val="000000"/>
                </a:solidFill>
              </a:rPr>
              <a:t>Integral part of SGS  </a:t>
            </a:r>
          </a:p>
          <a:p>
            <a:endParaRPr lang="en-US" altLang="nl-NL" sz="1300" dirty="0">
              <a:solidFill>
                <a:srgbClr val="000000"/>
              </a:solidFill>
            </a:endParaRPr>
          </a:p>
          <a:p>
            <a:r>
              <a:rPr lang="en-US" altLang="nl-NL" sz="1300" dirty="0">
                <a:solidFill>
                  <a:srgbClr val="000000"/>
                </a:solidFill>
              </a:rPr>
              <a:t>Euclid Common Data Model </a:t>
            </a:r>
          </a:p>
          <a:p>
            <a:endParaRPr lang="en-US" altLang="nl-NL" sz="1300" dirty="0">
              <a:solidFill>
                <a:srgbClr val="000000"/>
              </a:solidFill>
            </a:endParaRPr>
          </a:p>
          <a:p>
            <a:r>
              <a:rPr lang="en-US" altLang="nl-NL" sz="1300" dirty="0">
                <a:solidFill>
                  <a:srgbClr val="000000"/>
                </a:solidFill>
              </a:rPr>
              <a:t>Consortium Services</a:t>
            </a:r>
          </a:p>
          <a:p>
            <a:r>
              <a:rPr lang="en-US" altLang="nl-NL" sz="13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973573" y="845588"/>
            <a:ext cx="2034858" cy="142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0991" tIns="40496" rIns="80991" bIns="4049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9pPr>
          </a:lstStyle>
          <a:p>
            <a:r>
              <a:rPr lang="en-US" altLang="nl-NL" sz="1300" dirty="0">
                <a:solidFill>
                  <a:srgbClr val="000000"/>
                </a:solidFill>
              </a:rPr>
              <a:t>Part of ESA archives  </a:t>
            </a:r>
          </a:p>
          <a:p>
            <a:endParaRPr lang="en-US" altLang="nl-NL" sz="1300" dirty="0">
              <a:solidFill>
                <a:srgbClr val="000000"/>
              </a:solidFill>
            </a:endParaRPr>
          </a:p>
          <a:p>
            <a:r>
              <a:rPr lang="en-US" altLang="nl-NL" sz="1300" dirty="0">
                <a:solidFill>
                  <a:srgbClr val="000000"/>
                </a:solidFill>
              </a:rPr>
              <a:t>Science Exploration Data Model</a:t>
            </a:r>
          </a:p>
          <a:p>
            <a:endParaRPr lang="en-US" altLang="nl-NL" sz="1300" dirty="0">
              <a:solidFill>
                <a:srgbClr val="000000"/>
              </a:solidFill>
            </a:endParaRPr>
          </a:p>
          <a:p>
            <a:r>
              <a:rPr lang="en-US" altLang="nl-NL" sz="1300" dirty="0">
                <a:solidFill>
                  <a:srgbClr val="000000"/>
                </a:solidFill>
              </a:rPr>
              <a:t>Scientific Exploitation  Services</a:t>
            </a:r>
          </a:p>
          <a:p>
            <a:r>
              <a:rPr lang="en-US" altLang="nl-NL" sz="13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899592" y="6093296"/>
            <a:ext cx="7704856" cy="78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0991" tIns="40496" rIns="80991" bIns="4049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Verdana" pitchFamily="32" charset="0"/>
                <a:cs typeface="Arial" charset="0"/>
              </a:defRPr>
            </a:lvl9pPr>
          </a:lstStyle>
          <a:p>
            <a:pPr algn="ctr"/>
            <a:r>
              <a:rPr lang="en-US" altLang="nl-NL" sz="1300" dirty="0">
                <a:solidFill>
                  <a:srgbClr val="000000"/>
                </a:solidFill>
              </a:rPr>
              <a:t>Distributed storage system -  storage nodes in each SDC and SOC   </a:t>
            </a:r>
          </a:p>
          <a:p>
            <a:pPr algn="ctr"/>
            <a:r>
              <a:rPr lang="en-US" altLang="nl-NL" sz="1300" dirty="0">
                <a:solidFill>
                  <a:srgbClr val="000000"/>
                </a:solidFill>
              </a:rPr>
              <a:t>File storage with additional interfaces for Euclid services (cut-out, visualization)   </a:t>
            </a:r>
          </a:p>
        </p:txBody>
      </p:sp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2182451" y="2699956"/>
            <a:ext cx="1446365" cy="982599"/>
            <a:chOff x="346" y="691"/>
            <a:chExt cx="1151" cy="748"/>
          </a:xfrm>
        </p:grpSpPr>
        <p:sp>
          <p:nvSpPr>
            <p:cNvPr id="19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21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1088" y="691"/>
              <a:ext cx="35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r>
                <a:rPr lang="en-US" altLang="nl-NL" sz="1300">
                  <a:solidFill>
                    <a:srgbClr val="000000"/>
                  </a:solidFill>
                </a:rPr>
                <a:t>SOC</a:t>
              </a:r>
            </a:p>
          </p:txBody>
        </p:sp>
      </p:grpSp>
      <p:grpSp>
        <p:nvGrpSpPr>
          <p:cNvPr id="28" name="Group 2"/>
          <p:cNvGrpSpPr>
            <a:grpSpLocks/>
          </p:cNvGrpSpPr>
          <p:nvPr/>
        </p:nvGrpSpPr>
        <p:grpSpPr bwMode="auto">
          <a:xfrm>
            <a:off x="3734842" y="2690541"/>
            <a:ext cx="1446365" cy="991794"/>
            <a:chOff x="346" y="684"/>
            <a:chExt cx="1151" cy="755"/>
          </a:xfrm>
        </p:grpSpPr>
        <p:sp>
          <p:nvSpPr>
            <p:cNvPr id="29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31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32" name="Text Box 6"/>
            <p:cNvSpPr txBox="1">
              <a:spLocks noChangeArrowheads="1"/>
            </p:cNvSpPr>
            <p:nvPr/>
          </p:nvSpPr>
          <p:spPr bwMode="auto">
            <a:xfrm>
              <a:off x="911" y="684"/>
              <a:ext cx="35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r>
                <a:rPr lang="en-US" altLang="nl-NL" sz="1300" dirty="0">
                  <a:solidFill>
                    <a:srgbClr val="000000"/>
                  </a:solidFill>
                </a:rPr>
                <a:t>SDC-FR</a:t>
              </a:r>
            </a:p>
          </p:txBody>
        </p:sp>
      </p:grp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5316310" y="2691115"/>
            <a:ext cx="1446365" cy="982599"/>
            <a:chOff x="346" y="691"/>
            <a:chExt cx="1151" cy="748"/>
          </a:xfrm>
        </p:grpSpPr>
        <p:sp>
          <p:nvSpPr>
            <p:cNvPr id="34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5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36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37" name="Text Box 6"/>
            <p:cNvSpPr txBox="1">
              <a:spLocks noChangeArrowheads="1"/>
            </p:cNvSpPr>
            <p:nvPr/>
          </p:nvSpPr>
          <p:spPr bwMode="auto">
            <a:xfrm>
              <a:off x="890" y="698"/>
              <a:ext cx="35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r>
                <a:rPr lang="en-US" altLang="nl-NL" sz="1300" dirty="0">
                  <a:solidFill>
                    <a:srgbClr val="000000"/>
                  </a:solidFill>
                </a:rPr>
                <a:t>SDC-ES</a:t>
              </a:r>
            </a:p>
          </p:txBody>
        </p:sp>
      </p:grpSp>
      <p:grpSp>
        <p:nvGrpSpPr>
          <p:cNvPr id="38" name="Group 2"/>
          <p:cNvGrpSpPr>
            <a:grpSpLocks/>
          </p:cNvGrpSpPr>
          <p:nvPr/>
        </p:nvGrpSpPr>
        <p:grpSpPr bwMode="auto">
          <a:xfrm>
            <a:off x="2182450" y="3794717"/>
            <a:ext cx="1446365" cy="982599"/>
            <a:chOff x="346" y="691"/>
            <a:chExt cx="1151" cy="748"/>
          </a:xfrm>
        </p:grpSpPr>
        <p:sp>
          <p:nvSpPr>
            <p:cNvPr id="39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0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41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42" name="Text Box 6"/>
            <p:cNvSpPr txBox="1">
              <a:spLocks noChangeArrowheads="1"/>
            </p:cNvSpPr>
            <p:nvPr/>
          </p:nvSpPr>
          <p:spPr bwMode="auto">
            <a:xfrm>
              <a:off x="913" y="691"/>
              <a:ext cx="35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r>
                <a:rPr lang="en-US" altLang="nl-NL" sz="1300" dirty="0">
                  <a:solidFill>
                    <a:srgbClr val="000000"/>
                  </a:solidFill>
                </a:rPr>
                <a:t>SDC-NL</a:t>
              </a:r>
            </a:p>
          </p:txBody>
        </p:sp>
      </p:grpSp>
      <p:grpSp>
        <p:nvGrpSpPr>
          <p:cNvPr id="43" name="Group 2"/>
          <p:cNvGrpSpPr>
            <a:grpSpLocks/>
          </p:cNvGrpSpPr>
          <p:nvPr/>
        </p:nvGrpSpPr>
        <p:grpSpPr bwMode="auto">
          <a:xfrm>
            <a:off x="3734841" y="3794498"/>
            <a:ext cx="1446365" cy="982599"/>
            <a:chOff x="346" y="691"/>
            <a:chExt cx="1151" cy="748"/>
          </a:xfrm>
        </p:grpSpPr>
        <p:sp>
          <p:nvSpPr>
            <p:cNvPr id="44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46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892" y="693"/>
              <a:ext cx="35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r>
                <a:rPr lang="en-US" altLang="nl-NL" sz="1300" dirty="0">
                  <a:solidFill>
                    <a:srgbClr val="000000"/>
                  </a:solidFill>
                </a:rPr>
                <a:t>SDC-DE</a:t>
              </a:r>
            </a:p>
          </p:txBody>
        </p:sp>
      </p:grpSp>
      <p:grpSp>
        <p:nvGrpSpPr>
          <p:cNvPr id="48" name="Group 2"/>
          <p:cNvGrpSpPr>
            <a:grpSpLocks/>
          </p:cNvGrpSpPr>
          <p:nvPr/>
        </p:nvGrpSpPr>
        <p:grpSpPr bwMode="auto">
          <a:xfrm>
            <a:off x="5316309" y="3785876"/>
            <a:ext cx="1446365" cy="982599"/>
            <a:chOff x="346" y="691"/>
            <a:chExt cx="1151" cy="748"/>
          </a:xfrm>
        </p:grpSpPr>
        <p:sp>
          <p:nvSpPr>
            <p:cNvPr id="49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0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51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700" dirty="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700" dirty="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52" name="Text Box 6"/>
            <p:cNvSpPr txBox="1">
              <a:spLocks noChangeArrowheads="1"/>
            </p:cNvSpPr>
            <p:nvPr/>
          </p:nvSpPr>
          <p:spPr bwMode="auto">
            <a:xfrm>
              <a:off x="886" y="704"/>
              <a:ext cx="35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r>
                <a:rPr lang="en-US" altLang="nl-NL" sz="1300" dirty="0">
                  <a:solidFill>
                    <a:srgbClr val="000000"/>
                  </a:solidFill>
                </a:rPr>
                <a:t>SDC-UK</a:t>
              </a:r>
            </a:p>
          </p:txBody>
        </p:sp>
      </p:grp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2183079" y="4857931"/>
            <a:ext cx="1446365" cy="982599"/>
            <a:chOff x="346" y="691"/>
            <a:chExt cx="1151" cy="748"/>
          </a:xfrm>
        </p:grpSpPr>
        <p:sp>
          <p:nvSpPr>
            <p:cNvPr id="70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72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73" name="Text Box 6"/>
            <p:cNvSpPr txBox="1">
              <a:spLocks noChangeArrowheads="1"/>
            </p:cNvSpPr>
            <p:nvPr/>
          </p:nvSpPr>
          <p:spPr bwMode="auto">
            <a:xfrm>
              <a:off x="883" y="696"/>
              <a:ext cx="35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r>
                <a:rPr lang="en-US" altLang="nl-NL" sz="1300" dirty="0">
                  <a:solidFill>
                    <a:srgbClr val="000000"/>
                  </a:solidFill>
                </a:rPr>
                <a:t>SDC-IT</a:t>
              </a:r>
            </a:p>
          </p:txBody>
        </p:sp>
      </p:grpSp>
      <p:grpSp>
        <p:nvGrpSpPr>
          <p:cNvPr id="74" name="Group 2"/>
          <p:cNvGrpSpPr>
            <a:grpSpLocks/>
          </p:cNvGrpSpPr>
          <p:nvPr/>
        </p:nvGrpSpPr>
        <p:grpSpPr bwMode="auto">
          <a:xfrm>
            <a:off x="3735470" y="4857712"/>
            <a:ext cx="1446365" cy="982599"/>
            <a:chOff x="346" y="691"/>
            <a:chExt cx="1151" cy="748"/>
          </a:xfrm>
        </p:grpSpPr>
        <p:sp>
          <p:nvSpPr>
            <p:cNvPr id="75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6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70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78" name="Text Box 6"/>
            <p:cNvSpPr txBox="1">
              <a:spLocks noChangeArrowheads="1"/>
            </p:cNvSpPr>
            <p:nvPr/>
          </p:nvSpPr>
          <p:spPr bwMode="auto">
            <a:xfrm>
              <a:off x="907" y="691"/>
              <a:ext cx="35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r>
                <a:rPr lang="en-US" altLang="nl-NL" sz="1300" dirty="0">
                  <a:solidFill>
                    <a:srgbClr val="000000"/>
                  </a:solidFill>
                </a:rPr>
                <a:t>SDC-FR</a:t>
              </a:r>
            </a:p>
          </p:txBody>
        </p:sp>
      </p:grpSp>
      <p:grpSp>
        <p:nvGrpSpPr>
          <p:cNvPr id="79" name="Group 2"/>
          <p:cNvGrpSpPr>
            <a:grpSpLocks/>
          </p:cNvGrpSpPr>
          <p:nvPr/>
        </p:nvGrpSpPr>
        <p:grpSpPr bwMode="auto">
          <a:xfrm>
            <a:off x="5316938" y="4849090"/>
            <a:ext cx="1446365" cy="982599"/>
            <a:chOff x="346" y="691"/>
            <a:chExt cx="1151" cy="748"/>
          </a:xfrm>
        </p:grpSpPr>
        <p:sp>
          <p:nvSpPr>
            <p:cNvPr id="80" name="AutoShape 3"/>
            <p:cNvSpPr>
              <a:spLocks noChangeArrowheads="1"/>
            </p:cNvSpPr>
            <p:nvPr/>
          </p:nvSpPr>
          <p:spPr bwMode="auto">
            <a:xfrm>
              <a:off x="346" y="691"/>
              <a:ext cx="1151" cy="748"/>
            </a:xfrm>
            <a:prstGeom prst="roundRect">
              <a:avLst>
                <a:gd name="adj" fmla="val 130"/>
              </a:avLst>
            </a:prstGeom>
            <a:solidFill>
              <a:srgbClr val="CFE7F5">
                <a:alpha val="0"/>
              </a:srgbClr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" name="AutoShape 4"/>
            <p:cNvSpPr>
              <a:spLocks noChangeArrowheads="1"/>
            </p:cNvSpPr>
            <p:nvPr/>
          </p:nvSpPr>
          <p:spPr bwMode="auto">
            <a:xfrm>
              <a:off x="922" y="979"/>
              <a:ext cx="517" cy="402"/>
            </a:xfrm>
            <a:prstGeom prst="flowChartMagneticDisk">
              <a:avLst/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Data files </a:t>
              </a:r>
            </a:p>
            <a:p>
              <a:pPr algn="ctr"/>
              <a:r>
                <a:rPr lang="en-US" altLang="nl-NL" sz="800" dirty="0">
                  <a:solidFill>
                    <a:srgbClr val="000000"/>
                  </a:solidFill>
                </a:rPr>
                <a:t>storage</a:t>
              </a:r>
            </a:p>
          </p:txBody>
        </p:sp>
        <p:sp>
          <p:nvSpPr>
            <p:cNvPr id="82" name="AutoShape 5"/>
            <p:cNvSpPr>
              <a:spLocks noChangeArrowheads="1"/>
            </p:cNvSpPr>
            <p:nvPr/>
          </p:nvSpPr>
          <p:spPr bwMode="auto">
            <a:xfrm>
              <a:off x="403" y="749"/>
              <a:ext cx="460" cy="402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pPr algn="ctr"/>
              <a:r>
                <a:rPr lang="en-US" altLang="nl-NL" sz="700" dirty="0">
                  <a:solidFill>
                    <a:srgbClr val="000000"/>
                  </a:solidFill>
                </a:rPr>
                <a:t>Computing</a:t>
              </a:r>
            </a:p>
            <a:p>
              <a:pPr algn="ctr"/>
              <a:r>
                <a:rPr lang="en-US" altLang="nl-NL" sz="700" dirty="0">
                  <a:solidFill>
                    <a:srgbClr val="000000"/>
                  </a:solidFill>
                </a:rPr>
                <a:t>facilities</a:t>
              </a:r>
            </a:p>
          </p:txBody>
        </p:sp>
        <p:sp>
          <p:nvSpPr>
            <p:cNvPr id="83" name="Text Box 6"/>
            <p:cNvSpPr txBox="1">
              <a:spLocks noChangeArrowheads="1"/>
            </p:cNvSpPr>
            <p:nvPr/>
          </p:nvSpPr>
          <p:spPr bwMode="auto">
            <a:xfrm>
              <a:off x="890" y="691"/>
              <a:ext cx="35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FF"/>
                  </a:solidFill>
                  <a:latin typeface="Verdana" pitchFamily="32" charset="0"/>
                  <a:cs typeface="Arial" charset="0"/>
                </a:defRPr>
              </a:lvl9pPr>
            </a:lstStyle>
            <a:p>
              <a:r>
                <a:rPr lang="en-US" altLang="nl-NL" sz="1300" dirty="0">
                  <a:solidFill>
                    <a:srgbClr val="000000"/>
                  </a:solidFill>
                </a:rPr>
                <a:t>SDC-FI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221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941"/>
            <a:ext cx="8202513" cy="679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85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6944057" y="61831"/>
            <a:ext cx="1728192" cy="2808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1" name="TextBox 40"/>
          <p:cNvSpPr txBox="1"/>
          <p:nvPr/>
        </p:nvSpPr>
        <p:spPr>
          <a:xfrm>
            <a:off x="6947608" y="145775"/>
            <a:ext cx="1718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Science</a:t>
            </a:r>
            <a:r>
              <a:rPr lang="nl-NL" b="1" dirty="0"/>
              <a:t> </a:t>
            </a:r>
            <a:r>
              <a:rPr lang="nl-NL" b="1" dirty="0" err="1"/>
              <a:t>Archive</a:t>
            </a:r>
            <a:r>
              <a:rPr lang="nl-NL" b="1" dirty="0"/>
              <a:t> </a:t>
            </a:r>
          </a:p>
          <a:p>
            <a:r>
              <a:rPr lang="nl-NL" b="1" dirty="0"/>
              <a:t>System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377465" y="3776679"/>
            <a:ext cx="1646351" cy="29523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6365562" y="6049229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SDC-Y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99592" y="83107"/>
            <a:ext cx="5674039" cy="2808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Can 5"/>
          <p:cNvSpPr/>
          <p:nvPr/>
        </p:nvSpPr>
        <p:spPr>
          <a:xfrm>
            <a:off x="5377465" y="108900"/>
            <a:ext cx="1154444" cy="72008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Metadata</a:t>
            </a:r>
          </a:p>
          <a:p>
            <a:pPr algn="ctr"/>
            <a:r>
              <a:rPr lang="nl-NL" dirty="0"/>
              <a:t>storage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9592" y="865855"/>
            <a:ext cx="5671796" cy="7920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Metadata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Access </a:t>
            </a:r>
            <a:r>
              <a:rPr lang="nl-NL" dirty="0" err="1">
                <a:solidFill>
                  <a:schemeClr val="bg1"/>
                </a:solidFill>
              </a:rPr>
              <a:t>Layer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377465" y="2093543"/>
            <a:ext cx="999418" cy="65575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Consortium </a:t>
            </a: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User </a:t>
            </a: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Service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183465" y="2077354"/>
            <a:ext cx="1135165" cy="65575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Consortium </a:t>
            </a: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Processing</a:t>
            </a: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Service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483305" y="2090966"/>
            <a:ext cx="917334" cy="6421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Metadata</a:t>
            </a:r>
          </a:p>
          <a:p>
            <a:pPr algn="ctr"/>
            <a:r>
              <a:rPr lang="nl-NL" sz="1200" dirty="0" err="1">
                <a:solidFill>
                  <a:schemeClr val="bg1"/>
                </a:solidFill>
              </a:rPr>
              <a:t>Ingest</a:t>
            </a:r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Service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60687" y="3784756"/>
            <a:ext cx="3563394" cy="29523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5" name="Rectangle 24"/>
          <p:cNvSpPr/>
          <p:nvPr/>
        </p:nvSpPr>
        <p:spPr>
          <a:xfrm>
            <a:off x="2138981" y="3910736"/>
            <a:ext cx="1224136" cy="64807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IAL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726014" y="3910736"/>
            <a:ext cx="1224136" cy="64807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DSS 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server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26014" y="4741067"/>
            <a:ext cx="1224136" cy="682876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tx1"/>
                </a:solidFill>
              </a:rPr>
              <a:t>DSS </a:t>
            </a:r>
          </a:p>
          <a:p>
            <a:pPr algn="ctr"/>
            <a:r>
              <a:rPr lang="nl-NL" sz="1200" dirty="0">
                <a:solidFill>
                  <a:schemeClr val="tx1"/>
                </a:solidFill>
              </a:rPr>
              <a:t>Storage </a:t>
            </a:r>
          </a:p>
          <a:p>
            <a:pPr algn="ctr"/>
            <a:r>
              <a:rPr lang="nl-NL" sz="1200" dirty="0">
                <a:solidFill>
                  <a:schemeClr val="tx1"/>
                </a:solidFill>
              </a:rPr>
              <a:t>Node Interface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99258" y="2084160"/>
            <a:ext cx="917334" cy="6421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COORS</a:t>
            </a:r>
          </a:p>
        </p:txBody>
      </p:sp>
      <p:sp>
        <p:nvSpPr>
          <p:cNvPr id="36" name="CustomShape 74"/>
          <p:cNvSpPr/>
          <p:nvPr/>
        </p:nvSpPr>
        <p:spPr>
          <a:xfrm>
            <a:off x="2138980" y="5029187"/>
            <a:ext cx="1224136" cy="1623943"/>
          </a:xfrm>
          <a:prstGeom prst="rect">
            <a:avLst/>
          </a:prstGeom>
          <a:solidFill>
            <a:srgbClr val="FFFFFF"/>
          </a:solidFill>
          <a:ln w="9360">
            <a:solidFill>
              <a:srgbClr val="4D4F53"/>
            </a:solidFill>
            <a:round/>
          </a:ln>
        </p:spPr>
      </p:sp>
      <p:sp>
        <p:nvSpPr>
          <p:cNvPr id="37" name="TextBox 36"/>
          <p:cNvSpPr txBox="1"/>
          <p:nvPr/>
        </p:nvSpPr>
        <p:spPr>
          <a:xfrm rot="16200000">
            <a:off x="3303687" y="5953404"/>
            <a:ext cx="115243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400" dirty="0"/>
              <a:t>Storage node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3766447" y="5962946"/>
            <a:ext cx="115243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400" dirty="0"/>
              <a:t>Storage node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4220046" y="5962946"/>
            <a:ext cx="115243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400" dirty="0"/>
              <a:t>Storage node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57980" y="145775"/>
            <a:ext cx="243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Data Processing System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01462" y="508039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HPC</a:t>
            </a:r>
          </a:p>
        </p:txBody>
      </p:sp>
      <p:sp>
        <p:nvSpPr>
          <p:cNvPr id="43" name="TextBox 42"/>
          <p:cNvSpPr txBox="1"/>
          <p:nvPr/>
        </p:nvSpPr>
        <p:spPr>
          <a:xfrm rot="16200000">
            <a:off x="1345848" y="4115415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SDC-X</a:t>
            </a:r>
          </a:p>
        </p:txBody>
      </p:sp>
      <p:cxnSp>
        <p:nvCxnSpPr>
          <p:cNvPr id="47" name="Elbow Connector 46"/>
          <p:cNvCxnSpPr>
            <a:stCxn id="15" idx="0"/>
            <a:endCxn id="6" idx="2"/>
          </p:cNvCxnSpPr>
          <p:nvPr/>
        </p:nvCxnSpPr>
        <p:spPr>
          <a:xfrm rot="5400000" flipH="1" flipV="1">
            <a:off x="4358020" y="-153589"/>
            <a:ext cx="396915" cy="1641975"/>
          </a:xfrm>
          <a:prstGeom prst="bentConnector2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2" idx="2"/>
          </p:cNvCxnSpPr>
          <p:nvPr/>
        </p:nvCxnSpPr>
        <p:spPr>
          <a:xfrm>
            <a:off x="2751048" y="2733106"/>
            <a:ext cx="1" cy="116764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23" idx="2"/>
          </p:cNvCxnSpPr>
          <p:nvPr/>
        </p:nvCxnSpPr>
        <p:spPr>
          <a:xfrm flipV="1">
            <a:off x="2751047" y="2733106"/>
            <a:ext cx="1190925" cy="116764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5" idx="3"/>
            <a:endCxn id="26" idx="1"/>
          </p:cNvCxnSpPr>
          <p:nvPr/>
        </p:nvCxnSpPr>
        <p:spPr>
          <a:xfrm>
            <a:off x="3363117" y="4234772"/>
            <a:ext cx="362897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25" idx="2"/>
            <a:endCxn id="36" idx="0"/>
          </p:cNvCxnSpPr>
          <p:nvPr/>
        </p:nvCxnSpPr>
        <p:spPr>
          <a:xfrm flipH="1">
            <a:off x="2751048" y="4558808"/>
            <a:ext cx="1" cy="470379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/>
          <p:nvPr/>
        </p:nvCxnSpPr>
        <p:spPr>
          <a:xfrm rot="5400000" flipH="1" flipV="1">
            <a:off x="3528151" y="2478751"/>
            <a:ext cx="2231933" cy="612069"/>
          </a:xfrm>
          <a:prstGeom prst="bentConnector3">
            <a:avLst>
              <a:gd name="adj1" fmla="val 27375"/>
            </a:avLst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552799" y="1657943"/>
            <a:ext cx="0" cy="4356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873031" y="1641754"/>
            <a:ext cx="0" cy="4356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2745248" y="1648480"/>
            <a:ext cx="1" cy="4221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23" idx="0"/>
          </p:cNvCxnSpPr>
          <p:nvPr/>
        </p:nvCxnSpPr>
        <p:spPr>
          <a:xfrm flipV="1">
            <a:off x="3941972" y="1668818"/>
            <a:ext cx="3373" cy="4221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5605058" y="3896002"/>
            <a:ext cx="122413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DSS 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78" name="Straight Arrow Connector 77"/>
          <p:cNvCxnSpPr>
            <a:endCxn id="76" idx="1"/>
          </p:cNvCxnSpPr>
          <p:nvPr/>
        </p:nvCxnSpPr>
        <p:spPr>
          <a:xfrm>
            <a:off x="4950150" y="4219408"/>
            <a:ext cx="654908" cy="63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an 79"/>
          <p:cNvSpPr/>
          <p:nvPr/>
        </p:nvSpPr>
        <p:spPr>
          <a:xfrm>
            <a:off x="7351451" y="1101628"/>
            <a:ext cx="1154444" cy="72008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Metadata</a:t>
            </a:r>
          </a:p>
          <a:p>
            <a:pPr algn="ctr"/>
            <a:r>
              <a:rPr lang="nl-NL" dirty="0"/>
              <a:t>storage</a:t>
            </a:r>
          </a:p>
        </p:txBody>
      </p:sp>
      <p:cxnSp>
        <p:nvCxnSpPr>
          <p:cNvPr id="82" name="Elbow Connector 81"/>
          <p:cNvCxnSpPr>
            <a:stCxn id="6" idx="4"/>
            <a:endCxn id="80" idx="2"/>
          </p:cNvCxnSpPr>
          <p:nvPr/>
        </p:nvCxnSpPr>
        <p:spPr>
          <a:xfrm>
            <a:off x="6531909" y="468940"/>
            <a:ext cx="819542" cy="992728"/>
          </a:xfrm>
          <a:prstGeom prst="bentConnector3">
            <a:avLst>
              <a:gd name="adj1" fmla="val 33347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230193" y="3775244"/>
            <a:ext cx="1590279" cy="29523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1" name="Rectangle 90"/>
          <p:cNvSpPr/>
          <p:nvPr/>
        </p:nvSpPr>
        <p:spPr>
          <a:xfrm>
            <a:off x="7501940" y="3900748"/>
            <a:ext cx="122413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DSS 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server</a:t>
            </a:r>
          </a:p>
        </p:txBody>
      </p:sp>
      <p:sp>
        <p:nvSpPr>
          <p:cNvPr id="92" name="TextBox 91"/>
          <p:cNvSpPr txBox="1"/>
          <p:nvPr/>
        </p:nvSpPr>
        <p:spPr>
          <a:xfrm rot="16200000">
            <a:off x="8123506" y="6029326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SDC-Z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6829194" y="4219408"/>
            <a:ext cx="667949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/>
          <p:cNvGrpSpPr/>
          <p:nvPr/>
        </p:nvGrpSpPr>
        <p:grpSpPr>
          <a:xfrm>
            <a:off x="2384336" y="5761068"/>
            <a:ext cx="762000" cy="692447"/>
            <a:chOff x="7598027" y="1600800"/>
            <a:chExt cx="762000" cy="692447"/>
          </a:xfrm>
        </p:grpSpPr>
        <p:sp>
          <p:nvSpPr>
            <p:cNvPr id="102" name="Flowchart: Process 101"/>
            <p:cNvSpPr/>
            <p:nvPr/>
          </p:nvSpPr>
          <p:spPr>
            <a:xfrm>
              <a:off x="7598027" y="1600800"/>
              <a:ext cx="457200" cy="387647"/>
            </a:xfrm>
            <a:prstGeom prst="flowChartProcess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3" name="Flowchart: Process 102"/>
            <p:cNvSpPr/>
            <p:nvPr/>
          </p:nvSpPr>
          <p:spPr>
            <a:xfrm>
              <a:off x="7750427" y="1753200"/>
              <a:ext cx="457200" cy="387647"/>
            </a:xfrm>
            <a:prstGeom prst="flowChartProcess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4" name="Flowchart: Process 103"/>
            <p:cNvSpPr/>
            <p:nvPr/>
          </p:nvSpPr>
          <p:spPr>
            <a:xfrm>
              <a:off x="7902827" y="1905600"/>
              <a:ext cx="457200" cy="387647"/>
            </a:xfrm>
            <a:prstGeom prst="flowChartProcess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9" name="Plaque 108"/>
          <p:cNvSpPr/>
          <p:nvPr/>
        </p:nvSpPr>
        <p:spPr>
          <a:xfrm>
            <a:off x="1073157" y="1009871"/>
            <a:ext cx="1194803" cy="504055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err="1"/>
              <a:t>Euclid</a:t>
            </a:r>
            <a:r>
              <a:rPr lang="nl-NL" sz="1400" dirty="0"/>
              <a:t> Data Model</a:t>
            </a:r>
          </a:p>
        </p:txBody>
      </p:sp>
      <p:sp>
        <p:nvSpPr>
          <p:cNvPr id="53" name="Right Arrow Callout 52"/>
          <p:cNvSpPr/>
          <p:nvPr/>
        </p:nvSpPr>
        <p:spPr>
          <a:xfrm>
            <a:off x="138899" y="807732"/>
            <a:ext cx="914400" cy="9144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 err="1"/>
              <a:t>Euclid</a:t>
            </a:r>
            <a:r>
              <a:rPr lang="nl-NL" sz="1000" dirty="0"/>
              <a:t> data model in XSD</a:t>
            </a:r>
          </a:p>
        </p:txBody>
      </p:sp>
      <p:sp>
        <p:nvSpPr>
          <p:cNvPr id="60" name="Up Arrow Callout 59"/>
          <p:cNvSpPr/>
          <p:nvPr/>
        </p:nvSpPr>
        <p:spPr>
          <a:xfrm>
            <a:off x="1073157" y="2733106"/>
            <a:ext cx="914400" cy="9144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EC user</a:t>
            </a:r>
          </a:p>
        </p:txBody>
      </p:sp>
      <p:sp>
        <p:nvSpPr>
          <p:cNvPr id="83" name="Up Arrow Callout 82"/>
          <p:cNvSpPr/>
          <p:nvPr/>
        </p:nvSpPr>
        <p:spPr>
          <a:xfrm>
            <a:off x="5419974" y="2749295"/>
            <a:ext cx="914400" cy="9144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EC user</a:t>
            </a:r>
          </a:p>
        </p:txBody>
      </p:sp>
      <p:sp>
        <p:nvSpPr>
          <p:cNvPr id="84" name="Up Arrow Callout 83"/>
          <p:cNvSpPr/>
          <p:nvPr/>
        </p:nvSpPr>
        <p:spPr>
          <a:xfrm>
            <a:off x="7395181" y="2733106"/>
            <a:ext cx="914400" cy="9144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public user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413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-32256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55222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En</a:t>
            </a:r>
            <a:r>
              <a:rPr lang="nl-NL" dirty="0" err="1">
                <a:solidFill>
                  <a:srgbClr val="FFC000"/>
                </a:solidFill>
              </a:rPr>
              <a:t>Entangled</a:t>
            </a:r>
            <a:r>
              <a:rPr lang="nl-NL" dirty="0">
                <a:solidFill>
                  <a:srgbClr val="FFC000"/>
                </a:solidFill>
              </a:rPr>
              <a:t> information systems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84" y="1268760"/>
            <a:ext cx="8229600" cy="4525963"/>
          </a:xfrm>
        </p:spPr>
        <p:txBody>
          <a:bodyPr/>
          <a:lstStyle/>
          <a:p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Actually we build entangled information systems</a:t>
            </a:r>
          </a:p>
          <a:p>
            <a:pPr lvl="1"/>
            <a:r>
              <a:rPr lang="en-GB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excel- but many levels deeper</a:t>
            </a:r>
          </a:p>
          <a:p>
            <a:pPr lvl="1"/>
            <a:r>
              <a:rPr lang="en-GB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now connecting photons sent billion years ago, detected on a </a:t>
            </a:r>
            <a:r>
              <a:rPr lang="en-GB" sz="2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ccd</a:t>
            </a:r>
            <a:r>
              <a:rPr lang="en-GB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images  on one or the other display. </a:t>
            </a:r>
            <a:endParaRPr lang="nl-NL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the definition of entanglement: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changing something on one end will change the 	result of a measurement at the other end. </a:t>
            </a:r>
            <a:endParaRPr lang="nl-NL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inspiring that such notions appear to be very useful in building information systems for Big data. </a:t>
            </a:r>
          </a:p>
          <a:p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question arises </a:t>
            </a:r>
          </a:p>
          <a:p>
            <a:pPr lvl="1"/>
            <a:r>
              <a:rPr lang="en-GB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something fundamental?</a:t>
            </a:r>
          </a:p>
          <a:p>
            <a:pPr lvl="1"/>
            <a:r>
              <a:rPr lang="en-GB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information fundamental?  </a:t>
            </a:r>
          </a:p>
          <a:p>
            <a:pPr lvl="1"/>
            <a:r>
              <a:rPr lang="en-GB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role of information in  physics?</a:t>
            </a:r>
            <a:endParaRPr lang="nl-NL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4985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81905"/>
            <a:ext cx="7283152" cy="1143000"/>
          </a:xfrm>
        </p:spPr>
        <p:txBody>
          <a:bodyPr/>
          <a:lstStyle/>
          <a:p>
            <a:r>
              <a:rPr lang="nl-NL" dirty="0">
                <a:solidFill>
                  <a:srgbClr val="FFC000"/>
                </a:solidFill>
              </a:rPr>
              <a:t>Information </a:t>
            </a:r>
            <a:r>
              <a:rPr lang="nl-NL" dirty="0" err="1">
                <a:solidFill>
                  <a:srgbClr val="FFC000"/>
                </a:solidFill>
              </a:rPr>
              <a:t>both</a:t>
            </a:r>
            <a:r>
              <a:rPr lang="nl-NL" dirty="0">
                <a:solidFill>
                  <a:srgbClr val="FFC000"/>
                </a:solidFill>
              </a:rPr>
              <a:t> in </a:t>
            </a:r>
            <a:r>
              <a:rPr lang="nl-NL" dirty="0" err="1">
                <a:solidFill>
                  <a:srgbClr val="FFC000"/>
                </a:solidFill>
              </a:rPr>
              <a:t>Physics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dirty="0" err="1">
                <a:solidFill>
                  <a:srgbClr val="FFC000"/>
                </a:solidFill>
              </a:rPr>
              <a:t>and</a:t>
            </a:r>
            <a:r>
              <a:rPr lang="nl-NL" dirty="0">
                <a:solidFill>
                  <a:srgbClr val="FFC000"/>
                </a:solidFill>
              </a:rPr>
              <a:t> ICT  </a:t>
            </a:r>
            <a:r>
              <a:rPr lang="nl-NL" dirty="0" err="1">
                <a:solidFill>
                  <a:srgbClr val="FFC000"/>
                </a:solidFill>
              </a:rPr>
              <a:t>modeled</a:t>
            </a:r>
            <a:r>
              <a:rPr lang="nl-NL" dirty="0">
                <a:solidFill>
                  <a:srgbClr val="FFC000"/>
                </a:solidFill>
              </a:rPr>
              <a:t> as </a:t>
            </a:r>
            <a:r>
              <a:rPr lang="nl-NL" dirty="0" err="1">
                <a:solidFill>
                  <a:srgbClr val="FFC000"/>
                </a:solidFill>
              </a:rPr>
              <a:t>Entropy</a:t>
            </a:r>
            <a:r>
              <a:rPr lang="nl-NL" dirty="0">
                <a:solidFill>
                  <a:srgbClr val="FFC000"/>
                </a:solidFill>
              </a:rPr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56792"/>
            <a:ext cx="8579296" cy="5145435"/>
          </a:xfrm>
        </p:spPr>
        <p:txBody>
          <a:bodyPr/>
          <a:lstStyle/>
          <a:p>
            <a:pPr marL="0" indent="0">
              <a:buNone/>
            </a:pPr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In </a:t>
            </a:r>
            <a:r>
              <a:rPr lang="nl-NL" b="1" dirty="0">
                <a:solidFill>
                  <a:srgbClr val="FFC000"/>
                </a:solidFill>
              </a:rPr>
              <a:t>vivo</a:t>
            </a: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in </a:t>
            </a:r>
            <a:r>
              <a:rPr lang="nl-NL" dirty="0" err="1">
                <a:solidFill>
                  <a:srgbClr val="FFC000"/>
                </a:solidFill>
              </a:rPr>
              <a:t>physics</a:t>
            </a:r>
            <a:r>
              <a:rPr lang="nl-NL" dirty="0">
                <a:solidFill>
                  <a:srgbClr val="FFC000"/>
                </a:solidFill>
              </a:rPr>
              <a:t> </a:t>
            </a: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Information </a:t>
            </a:r>
            <a:r>
              <a:rPr lang="nl-NL" dirty="0" err="1">
                <a:solidFill>
                  <a:srgbClr val="FFC000"/>
                </a:solidFill>
              </a:rPr>
              <a:t>perceived</a:t>
            </a:r>
            <a:r>
              <a:rPr lang="nl-NL" dirty="0">
                <a:solidFill>
                  <a:srgbClr val="FFC000"/>
                </a:solidFill>
              </a:rPr>
              <a:t> as  </a:t>
            </a:r>
            <a:r>
              <a:rPr lang="nl-NL" dirty="0" err="1">
                <a:solidFill>
                  <a:srgbClr val="FFC000"/>
                </a:solidFill>
              </a:rPr>
              <a:t>entropy</a:t>
            </a:r>
            <a:r>
              <a:rPr lang="nl-NL" dirty="0">
                <a:solidFill>
                  <a:srgbClr val="FFC000"/>
                </a:solidFill>
              </a:rPr>
              <a:t> </a:t>
            </a:r>
            <a:endParaRPr lang="en-GB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in </a:t>
            </a:r>
            <a:r>
              <a:rPr lang="nl-NL" b="1" dirty="0">
                <a:solidFill>
                  <a:srgbClr val="FFC000"/>
                </a:solidFill>
              </a:rPr>
              <a:t>vitro (in </a:t>
            </a:r>
            <a:r>
              <a:rPr lang="nl-NL" b="1" dirty="0" err="1">
                <a:solidFill>
                  <a:srgbClr val="FFC000"/>
                </a:solidFill>
              </a:rPr>
              <a:t>silico</a:t>
            </a:r>
            <a:r>
              <a:rPr lang="nl-NL" b="1" dirty="0">
                <a:solidFill>
                  <a:srgbClr val="FFC000"/>
                </a:solidFill>
              </a:rPr>
              <a:t>)</a:t>
            </a: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in Information </a:t>
            </a:r>
            <a:r>
              <a:rPr lang="nl-NL" dirty="0" err="1">
                <a:solidFill>
                  <a:srgbClr val="FFC000"/>
                </a:solidFill>
              </a:rPr>
              <a:t>theory</a:t>
            </a:r>
            <a:r>
              <a:rPr lang="nl-NL" dirty="0">
                <a:solidFill>
                  <a:srgbClr val="FFC000"/>
                </a:solidFill>
              </a:rPr>
              <a:t>: </a:t>
            </a: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Information Shannon </a:t>
            </a:r>
            <a:r>
              <a:rPr lang="nl-NL" dirty="0" err="1">
                <a:solidFill>
                  <a:srgbClr val="FFC000"/>
                </a:solidFill>
              </a:rPr>
              <a:t>entropy</a:t>
            </a:r>
            <a:r>
              <a:rPr lang="nl-NL" dirty="0">
                <a:solidFill>
                  <a:srgbClr val="FFC000"/>
                </a:solidFill>
              </a:rPr>
              <a:t>  </a:t>
            </a:r>
          </a:p>
          <a:p>
            <a:pPr marL="0" indent="0">
              <a:buNone/>
            </a:pPr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   </a:t>
            </a:r>
          </a:p>
          <a:p>
            <a:pPr marL="0" indent="0">
              <a:buNone/>
            </a:pPr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8" b="12098"/>
          <a:stretch/>
        </p:blipFill>
        <p:spPr bwMode="auto">
          <a:xfrm>
            <a:off x="4583765" y="4047305"/>
            <a:ext cx="4311151" cy="160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72816"/>
            <a:ext cx="580864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555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</a:t>
            </a:r>
            <a:r>
              <a:rPr lang="nl-NL" dirty="0" err="1">
                <a:solidFill>
                  <a:srgbClr val="FFC000"/>
                </a:solidFill>
              </a:rPr>
              <a:t>modern</a:t>
            </a:r>
            <a:r>
              <a:rPr lang="nl-NL" dirty="0">
                <a:solidFill>
                  <a:srgbClr val="FFC000"/>
                </a:solidFill>
              </a:rPr>
              <a:t> data </a:t>
            </a:r>
            <a:r>
              <a:rPr lang="nl-NL" dirty="0" err="1">
                <a:solidFill>
                  <a:srgbClr val="FFC000"/>
                </a:solidFill>
              </a:rPr>
              <a:t>federations</a:t>
            </a:r>
            <a:r>
              <a:rPr lang="nl-NL" dirty="0">
                <a:solidFill>
                  <a:srgbClr val="FFC000"/>
                </a:solidFill>
              </a:rPr>
              <a:t> in </a:t>
            </a:r>
            <a:r>
              <a:rPr lang="nl-NL" dirty="0" err="1">
                <a:solidFill>
                  <a:srgbClr val="FFC000"/>
                </a:solidFill>
              </a:rPr>
              <a:t>Astronomy</a:t>
            </a:r>
            <a:r>
              <a:rPr lang="nl-NL" dirty="0">
                <a:solidFill>
                  <a:srgbClr val="FFC000"/>
                </a:solidFill>
              </a:rPr>
              <a:t> </a:t>
            </a:r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nl-NL" dirty="0">
                <a:solidFill>
                  <a:srgbClr val="FFC000"/>
                </a:solidFill>
              </a:rPr>
              <a:t>Distributed  Information Systems</a:t>
            </a:r>
          </a:p>
          <a:p>
            <a:pPr lvl="1"/>
            <a:r>
              <a:rPr lang="nl-NL" dirty="0">
                <a:solidFill>
                  <a:srgbClr val="FFC000"/>
                </a:solidFill>
              </a:rPr>
              <a:t>Users, computers, storage</a:t>
            </a:r>
          </a:p>
          <a:p>
            <a:r>
              <a:rPr lang="nl-NL" dirty="0" err="1">
                <a:solidFill>
                  <a:srgbClr val="FFC000"/>
                </a:solidFill>
              </a:rPr>
              <a:t>Process</a:t>
            </a:r>
            <a:r>
              <a:rPr lang="nl-NL" dirty="0">
                <a:solidFill>
                  <a:srgbClr val="FFC000"/>
                </a:solidFill>
              </a:rPr>
              <a:t>  </a:t>
            </a:r>
            <a:r>
              <a:rPr lang="nl-NL" dirty="0" err="1">
                <a:solidFill>
                  <a:srgbClr val="FFC000"/>
                </a:solidFill>
              </a:rPr>
              <a:t>and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dirty="0" err="1">
                <a:solidFill>
                  <a:srgbClr val="FFC000"/>
                </a:solidFill>
              </a:rPr>
              <a:t>Quality</a:t>
            </a:r>
            <a:r>
              <a:rPr lang="nl-NL" dirty="0">
                <a:solidFill>
                  <a:srgbClr val="FFC000"/>
                </a:solidFill>
              </a:rPr>
              <a:t> control</a:t>
            </a:r>
          </a:p>
          <a:p>
            <a:r>
              <a:rPr lang="nl-NL" dirty="0" err="1">
                <a:solidFill>
                  <a:srgbClr val="FFC000"/>
                </a:solidFill>
              </a:rPr>
              <a:t>Reproducable</a:t>
            </a:r>
            <a:r>
              <a:rPr lang="nl-NL" dirty="0">
                <a:solidFill>
                  <a:srgbClr val="FFC000"/>
                </a:solidFill>
              </a:rPr>
              <a:t>    -   ( re-processing)</a:t>
            </a:r>
          </a:p>
          <a:p>
            <a:pPr marL="0" indent="0">
              <a:buNone/>
            </a:pPr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Open </a:t>
            </a:r>
            <a:r>
              <a:rPr lang="nl-NL" dirty="0" err="1">
                <a:solidFill>
                  <a:srgbClr val="FFC000"/>
                </a:solidFill>
              </a:rPr>
              <a:t>Science</a:t>
            </a:r>
            <a:r>
              <a:rPr lang="nl-NL" dirty="0">
                <a:solidFill>
                  <a:srgbClr val="FFC000"/>
                </a:solidFill>
              </a:rPr>
              <a:t>  - FAIR </a:t>
            </a:r>
            <a:r>
              <a:rPr lang="nl-NL" dirty="0" err="1">
                <a:solidFill>
                  <a:srgbClr val="FFC000"/>
                </a:solidFill>
              </a:rPr>
              <a:t>principles</a:t>
            </a:r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nl-NL" b="1" dirty="0" err="1">
                <a:solidFill>
                  <a:srgbClr val="FFC000"/>
                </a:solidFill>
              </a:rPr>
              <a:t>F</a:t>
            </a:r>
            <a:r>
              <a:rPr lang="nl-NL" dirty="0" err="1">
                <a:solidFill>
                  <a:srgbClr val="FFC000"/>
                </a:solidFill>
              </a:rPr>
              <a:t>indable</a:t>
            </a:r>
            <a:r>
              <a:rPr lang="nl-NL" dirty="0">
                <a:solidFill>
                  <a:srgbClr val="FFC000"/>
                </a:solidFill>
              </a:rPr>
              <a:t>    </a:t>
            </a:r>
            <a:r>
              <a:rPr lang="nl-NL" b="1" dirty="0" err="1">
                <a:solidFill>
                  <a:srgbClr val="FFC000"/>
                </a:solidFill>
              </a:rPr>
              <a:t>A</a:t>
            </a:r>
            <a:r>
              <a:rPr lang="nl-NL" dirty="0" err="1">
                <a:solidFill>
                  <a:srgbClr val="FFC000"/>
                </a:solidFill>
              </a:rPr>
              <a:t>ccesable</a:t>
            </a:r>
            <a:r>
              <a:rPr lang="nl-NL" dirty="0">
                <a:solidFill>
                  <a:srgbClr val="FFC000"/>
                </a:solidFill>
              </a:rPr>
              <a:t>  </a:t>
            </a:r>
            <a:r>
              <a:rPr lang="nl-NL" b="1" dirty="0" err="1">
                <a:solidFill>
                  <a:srgbClr val="FFC000"/>
                </a:solidFill>
              </a:rPr>
              <a:t>I</a:t>
            </a:r>
            <a:r>
              <a:rPr lang="nl-NL" dirty="0" err="1">
                <a:solidFill>
                  <a:srgbClr val="FFC000"/>
                </a:solidFill>
              </a:rPr>
              <a:t>nteroperable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b="1" dirty="0" err="1">
                <a:solidFill>
                  <a:srgbClr val="FFC000"/>
                </a:solidFill>
              </a:rPr>
              <a:t>R</a:t>
            </a:r>
            <a:r>
              <a:rPr lang="nl-NL" dirty="0" err="1">
                <a:solidFill>
                  <a:srgbClr val="FFC000"/>
                </a:solidFill>
              </a:rPr>
              <a:t>eproducable</a:t>
            </a:r>
            <a:r>
              <a:rPr lang="nl-NL" dirty="0">
                <a:solidFill>
                  <a:srgbClr val="FFC000"/>
                </a:solidFill>
              </a:rPr>
              <a:t> </a:t>
            </a:r>
          </a:p>
          <a:p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382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784"/>
            <a:ext cx="9361040" cy="1143000"/>
          </a:xfrm>
        </p:spPr>
        <p:txBody>
          <a:bodyPr/>
          <a:lstStyle/>
          <a:p>
            <a:r>
              <a:rPr lang="nl-NL" dirty="0">
                <a:solidFill>
                  <a:srgbClr val="FFC000"/>
                </a:solidFill>
              </a:rPr>
              <a:t>Cross over in vitro in vivo?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852936"/>
            <a:ext cx="9001000" cy="4669979"/>
          </a:xfrm>
        </p:spPr>
        <p:txBody>
          <a:bodyPr/>
          <a:lstStyle/>
          <a:p>
            <a:pPr marL="0" indent="0" algn="r">
              <a:buNone/>
            </a:pPr>
            <a:r>
              <a:rPr lang="nl-NL" sz="2400" dirty="0">
                <a:solidFill>
                  <a:srgbClr val="FFC000"/>
                </a:solidFill>
              </a:rPr>
              <a:t>          1957     </a:t>
            </a:r>
            <a:r>
              <a:rPr lang="nl-NL" sz="3600" dirty="0">
                <a:solidFill>
                  <a:srgbClr val="FFC000"/>
                </a:solidFill>
              </a:rPr>
              <a:t>	</a:t>
            </a:r>
          </a:p>
          <a:p>
            <a:r>
              <a:rPr lang="nl-NL" sz="3600" dirty="0" err="1">
                <a:solidFill>
                  <a:srgbClr val="FFC000"/>
                </a:solidFill>
              </a:rPr>
              <a:t>Physics</a:t>
            </a:r>
            <a:r>
              <a:rPr lang="nl-NL" sz="3600" dirty="0">
                <a:solidFill>
                  <a:srgbClr val="FFC000"/>
                </a:solidFill>
              </a:rPr>
              <a:t> </a:t>
            </a:r>
            <a:r>
              <a:rPr lang="nl-NL" sz="3600" dirty="0" err="1">
                <a:solidFill>
                  <a:srgbClr val="FFC000"/>
                </a:solidFill>
              </a:rPr>
              <a:t>from</a:t>
            </a:r>
            <a:r>
              <a:rPr lang="nl-NL" sz="3600" dirty="0">
                <a:solidFill>
                  <a:srgbClr val="FFC000"/>
                </a:solidFill>
              </a:rPr>
              <a:t> Fisher information – Roy </a:t>
            </a:r>
            <a:r>
              <a:rPr lang="nl-NL" sz="3600" dirty="0" err="1">
                <a:solidFill>
                  <a:srgbClr val="FFC000"/>
                </a:solidFill>
              </a:rPr>
              <a:t>Frieden</a:t>
            </a:r>
            <a:r>
              <a:rPr lang="nl-NL" sz="3600" dirty="0">
                <a:solidFill>
                  <a:srgbClr val="FFC000"/>
                </a:solidFill>
              </a:rPr>
              <a:t> </a:t>
            </a:r>
          </a:p>
          <a:p>
            <a:r>
              <a:rPr lang="nl-NL" sz="3600" dirty="0">
                <a:solidFill>
                  <a:srgbClr val="FFC000"/>
                </a:solidFill>
              </a:rPr>
              <a:t>Information </a:t>
            </a:r>
            <a:r>
              <a:rPr lang="nl-NL" sz="3600" dirty="0" err="1">
                <a:solidFill>
                  <a:srgbClr val="FFC000"/>
                </a:solidFill>
              </a:rPr>
              <a:t>through</a:t>
            </a:r>
            <a:r>
              <a:rPr lang="nl-NL" sz="3600" dirty="0">
                <a:solidFill>
                  <a:srgbClr val="FFC000"/>
                </a:solidFill>
              </a:rPr>
              <a:t> 2-d </a:t>
            </a:r>
            <a:r>
              <a:rPr lang="nl-NL" sz="3600" dirty="0" err="1">
                <a:solidFill>
                  <a:srgbClr val="FFC000"/>
                </a:solidFill>
              </a:rPr>
              <a:t>surfaces-holography</a:t>
            </a:r>
            <a:endParaRPr lang="nl-NL" sz="36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nl-NL" sz="3600" dirty="0">
                <a:solidFill>
                  <a:srgbClr val="FFC000"/>
                </a:solidFill>
              </a:rPr>
              <a:t>    eg black body </a:t>
            </a:r>
            <a:r>
              <a:rPr lang="nl-NL" sz="3600" dirty="0" err="1">
                <a:solidFill>
                  <a:srgbClr val="FFC000"/>
                </a:solidFill>
              </a:rPr>
              <a:t>radiation</a:t>
            </a:r>
            <a:r>
              <a:rPr lang="nl-NL" sz="3600" dirty="0">
                <a:solidFill>
                  <a:srgbClr val="FFC000"/>
                </a:solidFill>
              </a:rPr>
              <a:t>, black hole horizon </a:t>
            </a:r>
          </a:p>
          <a:p>
            <a:r>
              <a:rPr lang="nl-NL" sz="3600" dirty="0">
                <a:solidFill>
                  <a:srgbClr val="FFC000"/>
                </a:solidFill>
              </a:rPr>
              <a:t>Is </a:t>
            </a:r>
            <a:r>
              <a:rPr lang="nl-NL" sz="3600" dirty="0" err="1">
                <a:solidFill>
                  <a:srgbClr val="FFC000"/>
                </a:solidFill>
              </a:rPr>
              <a:t>the</a:t>
            </a:r>
            <a:r>
              <a:rPr lang="nl-NL" sz="3600" dirty="0">
                <a:solidFill>
                  <a:srgbClr val="FFC000"/>
                </a:solidFill>
              </a:rPr>
              <a:t> </a:t>
            </a:r>
            <a:r>
              <a:rPr lang="nl-NL" sz="3600" dirty="0" err="1">
                <a:solidFill>
                  <a:srgbClr val="FFC000"/>
                </a:solidFill>
              </a:rPr>
              <a:t>universe</a:t>
            </a:r>
            <a:r>
              <a:rPr lang="nl-NL" sz="3600" dirty="0">
                <a:solidFill>
                  <a:srgbClr val="FFC000"/>
                </a:solidFill>
              </a:rPr>
              <a:t> </a:t>
            </a:r>
            <a:r>
              <a:rPr lang="nl-NL" sz="3600" dirty="0" err="1">
                <a:solidFill>
                  <a:srgbClr val="FFC000"/>
                </a:solidFill>
              </a:rPr>
              <a:t>one</a:t>
            </a:r>
            <a:r>
              <a:rPr lang="nl-NL" sz="3600" dirty="0">
                <a:solidFill>
                  <a:srgbClr val="FFC000"/>
                </a:solidFill>
              </a:rPr>
              <a:t> big information processing machine?</a:t>
            </a:r>
          </a:p>
          <a:p>
            <a:endParaRPr lang="nl-NL" sz="36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nl-NL" sz="3600" dirty="0">
              <a:solidFill>
                <a:srgbClr val="FFC000"/>
              </a:solidFill>
            </a:endParaRPr>
          </a:p>
          <a:p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27853"/>
            <a:ext cx="7547779" cy="168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763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err="1">
                <a:solidFill>
                  <a:srgbClr val="FFC000"/>
                </a:solidFill>
              </a:rPr>
              <a:t>Newton’s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dirty="0" err="1">
                <a:solidFill>
                  <a:srgbClr val="FFC000"/>
                </a:solidFill>
              </a:rPr>
              <a:t>law</a:t>
            </a:r>
            <a:r>
              <a:rPr lang="nl-NL" dirty="0">
                <a:solidFill>
                  <a:srgbClr val="FFC000"/>
                </a:solidFill>
              </a:rPr>
              <a:t> of </a:t>
            </a:r>
            <a:r>
              <a:rPr lang="nl-NL" dirty="0" err="1">
                <a:solidFill>
                  <a:srgbClr val="FFC000"/>
                </a:solidFill>
              </a:rPr>
              <a:t>gravity</a:t>
            </a:r>
            <a:r>
              <a:rPr lang="nl-NL" dirty="0">
                <a:solidFill>
                  <a:srgbClr val="FFC000"/>
                </a:solidFill>
              </a:rPr>
              <a:t> </a:t>
            </a:r>
            <a:br>
              <a:rPr lang="nl-NL" dirty="0">
                <a:solidFill>
                  <a:srgbClr val="FFC000"/>
                </a:solidFill>
              </a:rPr>
            </a:br>
            <a:r>
              <a:rPr lang="nl-NL" dirty="0">
                <a:solidFill>
                  <a:srgbClr val="FFC000"/>
                </a:solidFill>
              </a:rPr>
              <a:t>	</a:t>
            </a:r>
            <a:r>
              <a:rPr lang="nl-NL" sz="4000" dirty="0">
                <a:solidFill>
                  <a:srgbClr val="FFC000"/>
                </a:solidFill>
              </a:rPr>
              <a:t>Verlinde 2009- 2011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36912"/>
            <a:ext cx="8651304" cy="4525963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  <a:latin typeface="Symbol" panose="05050102010706020507" pitchFamily="18" charset="2"/>
              </a:rPr>
              <a:t> 1) # </a:t>
            </a:r>
            <a:r>
              <a:rPr lang="nl-NL" dirty="0">
                <a:solidFill>
                  <a:srgbClr val="FFC000"/>
                </a:solidFill>
              </a:rPr>
              <a:t>Bits ~ area:  N = area/area </a:t>
            </a:r>
            <a:r>
              <a:rPr lang="nl-NL" dirty="0" err="1">
                <a:solidFill>
                  <a:srgbClr val="FFC000"/>
                </a:solidFill>
              </a:rPr>
              <a:t>l</a:t>
            </a:r>
            <a:r>
              <a:rPr lang="nl-NL" baseline="-25000" dirty="0" err="1">
                <a:solidFill>
                  <a:srgbClr val="FFC000"/>
                </a:solidFill>
              </a:rPr>
              <a:t>h</a:t>
            </a:r>
            <a:r>
              <a:rPr lang="nl-NL" dirty="0">
                <a:solidFill>
                  <a:srgbClr val="FFC000"/>
                </a:solidFill>
              </a:rPr>
              <a:t> =  </a:t>
            </a:r>
            <a:r>
              <a:rPr lang="nl-NL" sz="3600" dirty="0">
                <a:solidFill>
                  <a:srgbClr val="FFC000"/>
                </a:solidFill>
              </a:rPr>
              <a:t>4 </a:t>
            </a:r>
            <a:r>
              <a:rPr lang="nl-NL" sz="3600" dirty="0">
                <a:solidFill>
                  <a:srgbClr val="FFC000"/>
                </a:solidFill>
                <a:latin typeface="Symbol" panose="05050102010706020507" pitchFamily="18" charset="2"/>
              </a:rPr>
              <a:t>p </a:t>
            </a:r>
            <a:r>
              <a:rPr lang="nl-NL" sz="3600" dirty="0">
                <a:solidFill>
                  <a:srgbClr val="FFC000"/>
                </a:solidFill>
                <a:latin typeface="+mj-lt"/>
              </a:rPr>
              <a:t>R</a:t>
            </a:r>
            <a:r>
              <a:rPr lang="nl-NL" sz="3600" baseline="30000" dirty="0">
                <a:solidFill>
                  <a:srgbClr val="FFC000"/>
                </a:solidFill>
                <a:latin typeface="+mj-lt"/>
              </a:rPr>
              <a:t>2</a:t>
            </a:r>
            <a:r>
              <a:rPr lang="nl-NL" sz="3600" dirty="0">
                <a:solidFill>
                  <a:srgbClr val="FFC000"/>
                </a:solidFill>
              </a:rPr>
              <a:t> c</a:t>
            </a:r>
            <a:r>
              <a:rPr lang="nl-NL" sz="3600" baseline="30000" dirty="0">
                <a:solidFill>
                  <a:srgbClr val="FFC000"/>
                </a:solidFill>
              </a:rPr>
              <a:t>3 </a:t>
            </a:r>
            <a:r>
              <a:rPr lang="nl-NL" sz="3600" dirty="0">
                <a:solidFill>
                  <a:srgbClr val="FFC000"/>
                </a:solidFill>
              </a:rPr>
              <a:t>/</a:t>
            </a:r>
            <a:r>
              <a:rPr lang="nl-NL" sz="3600" dirty="0" err="1">
                <a:solidFill>
                  <a:srgbClr val="FFC000"/>
                </a:solidFill>
              </a:rPr>
              <a:t>Gh</a:t>
            </a:r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E = ½ </a:t>
            </a:r>
            <a:r>
              <a:rPr lang="nl-NL" dirty="0" err="1">
                <a:solidFill>
                  <a:srgbClr val="FFC000"/>
                </a:solidFill>
              </a:rPr>
              <a:t>NkT</a:t>
            </a:r>
            <a:r>
              <a:rPr lang="nl-NL" dirty="0">
                <a:solidFill>
                  <a:srgbClr val="FFC000"/>
                </a:solidFill>
              </a:rPr>
              <a:t>   E = Mc</a:t>
            </a:r>
            <a:r>
              <a:rPr lang="nl-NL" baseline="30000" dirty="0">
                <a:solidFill>
                  <a:srgbClr val="FFC000"/>
                </a:solidFill>
              </a:rPr>
              <a:t>2</a:t>
            </a:r>
            <a:r>
              <a:rPr lang="nl-NL" dirty="0">
                <a:solidFill>
                  <a:srgbClr val="FFC000"/>
                </a:solidFill>
              </a:rPr>
              <a:t>                                                  G=?</a:t>
            </a: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  =&gt; M = 2 </a:t>
            </a:r>
            <a:r>
              <a:rPr lang="nl-NL" dirty="0">
                <a:solidFill>
                  <a:srgbClr val="FFC000"/>
                </a:solidFill>
                <a:latin typeface="Symbol" panose="05050102010706020507" pitchFamily="18" charset="2"/>
              </a:rPr>
              <a:t>p  </a:t>
            </a:r>
            <a:r>
              <a:rPr lang="nl-NL" dirty="0">
                <a:solidFill>
                  <a:srgbClr val="FFC000"/>
                </a:solidFill>
              </a:rPr>
              <a:t>R</a:t>
            </a:r>
            <a:r>
              <a:rPr lang="nl-NL" baseline="30000" dirty="0">
                <a:solidFill>
                  <a:srgbClr val="FFC000"/>
                </a:solidFill>
              </a:rPr>
              <a:t>2 </a:t>
            </a:r>
            <a:r>
              <a:rPr lang="nl-NL" dirty="0">
                <a:solidFill>
                  <a:srgbClr val="FFC000"/>
                </a:solidFill>
              </a:rPr>
              <a:t>c </a:t>
            </a:r>
            <a:r>
              <a:rPr lang="nl-NL" dirty="0" err="1">
                <a:solidFill>
                  <a:srgbClr val="FFC000"/>
                </a:solidFill>
              </a:rPr>
              <a:t>kT</a:t>
            </a:r>
            <a:r>
              <a:rPr lang="nl-NL" dirty="0">
                <a:solidFill>
                  <a:srgbClr val="FFC000"/>
                </a:solidFill>
              </a:rPr>
              <a:t> / </a:t>
            </a:r>
            <a:r>
              <a:rPr lang="nl-NL" dirty="0" err="1">
                <a:solidFill>
                  <a:srgbClr val="FFC000"/>
                </a:solidFill>
              </a:rPr>
              <a:t>Gh</a:t>
            </a:r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                                                       F = m a =   G m M/R</a:t>
            </a:r>
            <a:r>
              <a:rPr lang="nl-NL" baseline="30000" dirty="0">
                <a:solidFill>
                  <a:srgbClr val="FFC000"/>
                </a:solidFill>
              </a:rPr>
              <a:t>2</a:t>
            </a:r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2) Acceleration  ~ T :                                                G=!  </a:t>
            </a: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         a =  2</a:t>
            </a:r>
            <a:r>
              <a:rPr lang="nl-NL" dirty="0">
                <a:solidFill>
                  <a:srgbClr val="FFC000"/>
                </a:solidFill>
                <a:latin typeface="Symbol" panose="05050102010706020507" pitchFamily="18" charset="2"/>
              </a:rPr>
              <a:t> p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dirty="0" err="1">
                <a:solidFill>
                  <a:srgbClr val="FFC000"/>
                </a:solidFill>
              </a:rPr>
              <a:t>kT</a:t>
            </a:r>
            <a:r>
              <a:rPr lang="nl-NL" dirty="0">
                <a:solidFill>
                  <a:srgbClr val="FFC000"/>
                </a:solidFill>
              </a:rPr>
              <a:t> c / h </a:t>
            </a: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  </a:t>
            </a:r>
            <a:r>
              <a:rPr lang="nl-NL" sz="2000" dirty="0">
                <a:solidFill>
                  <a:srgbClr val="FFC000"/>
                </a:solidFill>
              </a:rPr>
              <a:t>                                            </a:t>
            </a:r>
            <a:endParaRPr lang="nl-NL" baseline="30000" dirty="0">
              <a:solidFill>
                <a:srgbClr val="FFC000"/>
              </a:solidFill>
            </a:endParaRPr>
          </a:p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8144" y="6114269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 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0904A-D731-4D29-B386-2947E3F1A54B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  <p:sp>
        <p:nvSpPr>
          <p:cNvPr id="7" name="Right Brace 6"/>
          <p:cNvSpPr/>
          <p:nvPr/>
        </p:nvSpPr>
        <p:spPr>
          <a:xfrm>
            <a:off x="4572000" y="4005064"/>
            <a:ext cx="648072" cy="2232248"/>
          </a:xfrm>
          <a:prstGeom prst="rightBrace">
            <a:avLst>
              <a:gd name="adj1" fmla="val 8333"/>
              <a:gd name="adj2" fmla="val 33358"/>
            </a:avLst>
          </a:prstGeom>
          <a:ln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2176983" cy="22768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5408159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>
                <a:solidFill>
                  <a:srgbClr val="FFC000"/>
                </a:solidFill>
              </a:rPr>
              <a:t>Unruh</a:t>
            </a:r>
            <a:r>
              <a:rPr lang="nl-NL" sz="1600" dirty="0">
                <a:solidFill>
                  <a:srgbClr val="FFC000"/>
                </a:solidFill>
              </a:rPr>
              <a:t>, </a:t>
            </a:r>
            <a:r>
              <a:rPr lang="nl-NL" sz="1600" dirty="0" err="1">
                <a:solidFill>
                  <a:srgbClr val="FFC000"/>
                </a:solidFill>
              </a:rPr>
              <a:t>elastic</a:t>
            </a:r>
            <a:r>
              <a:rPr lang="nl-NL" sz="1600" dirty="0">
                <a:solidFill>
                  <a:srgbClr val="FFC000"/>
                </a:solidFill>
              </a:rPr>
              <a:t>, </a:t>
            </a:r>
            <a:r>
              <a:rPr lang="nl-NL" sz="1600" dirty="0" err="1">
                <a:solidFill>
                  <a:srgbClr val="FFC000"/>
                </a:solidFill>
              </a:rPr>
              <a:t>holography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957539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-27384"/>
            <a:ext cx="5514975" cy="1143000"/>
          </a:xfrm>
        </p:spPr>
        <p:txBody>
          <a:bodyPr/>
          <a:lstStyle/>
          <a:p>
            <a:r>
              <a:rPr lang="nl-NL" dirty="0" err="1"/>
              <a:t>Ve</a:t>
            </a:r>
            <a:r>
              <a:rPr lang="nl-NL" dirty="0" err="1">
                <a:solidFill>
                  <a:srgbClr val="FFC000"/>
                </a:solidFill>
              </a:rPr>
              <a:t>Verlinde</a:t>
            </a:r>
            <a:r>
              <a:rPr lang="nl-NL" dirty="0">
                <a:solidFill>
                  <a:srgbClr val="FFC000"/>
                </a:solidFill>
              </a:rPr>
              <a:t> 2016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20688"/>
            <a:ext cx="8712968" cy="4569371"/>
          </a:xfrm>
        </p:spPr>
        <p:txBody>
          <a:bodyPr/>
          <a:lstStyle/>
          <a:p>
            <a:pPr marL="0" indent="0">
              <a:buNone/>
            </a:pPr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rgbClr val="FFC000"/>
                </a:solidFill>
              </a:rPr>
              <a:t>connects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dirty="0" err="1">
                <a:solidFill>
                  <a:srgbClr val="FFC000"/>
                </a:solidFill>
              </a:rPr>
              <a:t>to</a:t>
            </a:r>
            <a:r>
              <a:rPr lang="nl-NL" dirty="0">
                <a:solidFill>
                  <a:srgbClr val="FFC000"/>
                </a:solidFill>
              </a:rPr>
              <a:t> GR, black hole </a:t>
            </a:r>
            <a:r>
              <a:rPr lang="nl-NL" dirty="0" err="1">
                <a:solidFill>
                  <a:srgbClr val="FFC000"/>
                </a:solidFill>
              </a:rPr>
              <a:t>entropy</a:t>
            </a:r>
            <a:r>
              <a:rPr lang="nl-NL" dirty="0">
                <a:solidFill>
                  <a:srgbClr val="FFC000"/>
                </a:solidFill>
              </a:rPr>
              <a:t>,  string</a:t>
            </a:r>
          </a:p>
          <a:p>
            <a:pPr marL="0" indent="0">
              <a:buNone/>
            </a:pPr>
            <a:r>
              <a:rPr lang="nl-NL" dirty="0" err="1">
                <a:solidFill>
                  <a:srgbClr val="FFC000"/>
                </a:solidFill>
              </a:rPr>
              <a:t>Derives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dirty="0" err="1">
                <a:solidFill>
                  <a:srgbClr val="FFC000"/>
                </a:solidFill>
              </a:rPr>
              <a:t>the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dirty="0" err="1">
                <a:solidFill>
                  <a:srgbClr val="FFC000"/>
                </a:solidFill>
              </a:rPr>
              <a:t>necessity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dirty="0" err="1">
                <a:solidFill>
                  <a:srgbClr val="FFC000"/>
                </a:solidFill>
              </a:rPr>
              <a:t>entanglement</a:t>
            </a:r>
            <a:r>
              <a:rPr lang="nl-NL" dirty="0">
                <a:solidFill>
                  <a:srgbClr val="FFC000"/>
                </a:solidFill>
              </a:rPr>
              <a:t> of </a:t>
            </a:r>
            <a:r>
              <a:rPr lang="nl-NL" dirty="0" err="1">
                <a:solidFill>
                  <a:srgbClr val="FFC000"/>
                </a:solidFill>
              </a:rPr>
              <a:t>entropy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dirty="0" err="1">
                <a:solidFill>
                  <a:srgbClr val="FFC000"/>
                </a:solidFill>
              </a:rPr>
              <a:t>obeying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dirty="0" err="1">
                <a:solidFill>
                  <a:srgbClr val="FFC000"/>
                </a:solidFill>
              </a:rPr>
              <a:t>an</a:t>
            </a:r>
            <a:r>
              <a:rPr lang="nl-NL" dirty="0">
                <a:solidFill>
                  <a:srgbClr val="FFC000"/>
                </a:solidFill>
              </a:rPr>
              <a:t> area </a:t>
            </a:r>
            <a:r>
              <a:rPr lang="nl-NL" dirty="0" err="1">
                <a:solidFill>
                  <a:srgbClr val="FFC000"/>
                </a:solidFill>
              </a:rPr>
              <a:t>law</a:t>
            </a:r>
            <a:r>
              <a:rPr lang="nl-NL" dirty="0">
                <a:solidFill>
                  <a:srgbClr val="FFC000"/>
                </a:solidFill>
              </a:rPr>
              <a:t> </a:t>
            </a: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2011) Area </a:t>
            </a:r>
            <a:r>
              <a:rPr lang="nl-NL" dirty="0" err="1">
                <a:solidFill>
                  <a:srgbClr val="FFC000"/>
                </a:solidFill>
              </a:rPr>
              <a:t>law</a:t>
            </a:r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2016) Volume </a:t>
            </a:r>
            <a:r>
              <a:rPr lang="nl-NL" dirty="0" err="1">
                <a:solidFill>
                  <a:srgbClr val="FFC000"/>
                </a:solidFill>
              </a:rPr>
              <a:t>law</a:t>
            </a:r>
            <a:r>
              <a:rPr lang="nl-NL" dirty="0">
                <a:solidFill>
                  <a:srgbClr val="FFC000"/>
                </a:solidFill>
              </a:rPr>
              <a:t> </a:t>
            </a:r>
          </a:p>
          <a:p>
            <a:pPr marL="0" indent="0">
              <a:buNone/>
            </a:pPr>
            <a:r>
              <a:rPr lang="nl-NL" dirty="0" err="1">
                <a:solidFill>
                  <a:srgbClr val="FFC000"/>
                </a:solidFill>
              </a:rPr>
              <a:t>Entanglement</a:t>
            </a:r>
            <a:r>
              <a:rPr lang="nl-NL" dirty="0">
                <a:solidFill>
                  <a:srgbClr val="FFC000"/>
                </a:solidFill>
              </a:rPr>
              <a:t> of </a:t>
            </a:r>
            <a:r>
              <a:rPr lang="nl-NL" dirty="0" err="1">
                <a:solidFill>
                  <a:srgbClr val="FFC000"/>
                </a:solidFill>
              </a:rPr>
              <a:t>entropy</a:t>
            </a:r>
            <a:r>
              <a:rPr lang="nl-NL" dirty="0">
                <a:solidFill>
                  <a:srgbClr val="FFC000"/>
                </a:solidFill>
              </a:rPr>
              <a:t> in volume</a:t>
            </a:r>
          </a:p>
          <a:p>
            <a:pPr marL="0" indent="0">
              <a:buNone/>
            </a:pPr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rgbClr val="FFC000"/>
                </a:solidFill>
              </a:rPr>
              <a:t>Placing</a:t>
            </a:r>
            <a:r>
              <a:rPr lang="nl-NL" dirty="0">
                <a:solidFill>
                  <a:srgbClr val="FFC000"/>
                </a:solidFill>
              </a:rPr>
              <a:t> matter-&gt; </a:t>
            </a:r>
            <a:r>
              <a:rPr lang="nl-NL" dirty="0" err="1">
                <a:solidFill>
                  <a:srgbClr val="FFC000"/>
                </a:solidFill>
              </a:rPr>
              <a:t>elastic</a:t>
            </a:r>
            <a:r>
              <a:rPr lang="nl-NL" dirty="0">
                <a:solidFill>
                  <a:srgbClr val="FFC000"/>
                </a:solidFill>
              </a:rPr>
              <a:t> response  (</a:t>
            </a:r>
            <a:r>
              <a:rPr lang="nl-NL" dirty="0" err="1">
                <a:solidFill>
                  <a:srgbClr val="FFC000"/>
                </a:solidFill>
              </a:rPr>
              <a:t>Sakharov</a:t>
            </a:r>
            <a:r>
              <a:rPr lang="nl-NL" dirty="0">
                <a:solidFill>
                  <a:srgbClr val="FFC000"/>
                </a:solidFill>
              </a:rPr>
              <a:t>- 1967)</a:t>
            </a:r>
          </a:p>
          <a:p>
            <a:pPr marL="0" indent="0">
              <a:buNone/>
            </a:pPr>
            <a:r>
              <a:rPr lang="nl-NL" dirty="0" err="1">
                <a:solidFill>
                  <a:srgbClr val="FFC000"/>
                </a:solidFill>
              </a:rPr>
              <a:t>Boundary</a:t>
            </a:r>
            <a:r>
              <a:rPr lang="nl-NL" dirty="0">
                <a:solidFill>
                  <a:srgbClr val="FFC000"/>
                </a:solidFill>
              </a:rPr>
              <a:t> of </a:t>
            </a:r>
            <a:r>
              <a:rPr lang="nl-NL" dirty="0" err="1">
                <a:solidFill>
                  <a:srgbClr val="FFC000"/>
                </a:solidFill>
              </a:rPr>
              <a:t>universe</a:t>
            </a:r>
            <a:r>
              <a:rPr lang="nl-NL" dirty="0">
                <a:solidFill>
                  <a:srgbClr val="FFC000"/>
                </a:solidFill>
              </a:rPr>
              <a:t> - Dark energy</a:t>
            </a: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Area / volume  -&gt;  a</a:t>
            </a:r>
            <a:r>
              <a:rPr lang="nl-NL" baseline="-25000" dirty="0">
                <a:solidFill>
                  <a:srgbClr val="FFC000"/>
                </a:solidFill>
              </a:rPr>
              <a:t>0</a:t>
            </a:r>
            <a:r>
              <a:rPr lang="nl-NL" dirty="0">
                <a:solidFill>
                  <a:srgbClr val="FFC000"/>
                </a:solidFill>
              </a:rPr>
              <a:t> = </a:t>
            </a:r>
            <a:r>
              <a:rPr lang="nl-NL" dirty="0" err="1">
                <a:solidFill>
                  <a:srgbClr val="FFC000"/>
                </a:solidFill>
              </a:rPr>
              <a:t>cH</a:t>
            </a:r>
            <a:r>
              <a:rPr lang="nl-NL" dirty="0">
                <a:solidFill>
                  <a:srgbClr val="FFC000"/>
                </a:solidFill>
              </a:rPr>
              <a:t> -&gt;  “</a:t>
            </a:r>
            <a:r>
              <a:rPr lang="nl-NL" dirty="0" err="1">
                <a:solidFill>
                  <a:srgbClr val="FFC000"/>
                </a:solidFill>
              </a:rPr>
              <a:t>dark</a:t>
            </a:r>
            <a:r>
              <a:rPr lang="nl-NL" dirty="0">
                <a:solidFill>
                  <a:srgbClr val="FFC000"/>
                </a:solidFill>
              </a:rPr>
              <a:t> matter” </a:t>
            </a:r>
            <a:r>
              <a:rPr lang="nl-NL" dirty="0" err="1">
                <a:solidFill>
                  <a:srgbClr val="FFC000"/>
                </a:solidFill>
              </a:rPr>
              <a:t>scale</a:t>
            </a:r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FDA35-89E8-47CD-8084-8765215D1DD4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748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25" y="1688422"/>
            <a:ext cx="4418767" cy="367213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0904A-D731-4D29-B386-2947E3F1A54B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772816"/>
            <a:ext cx="4500580" cy="35849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3" y="44624"/>
            <a:ext cx="9144000" cy="10105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36296" y="504994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srgbClr val="FFC000"/>
                </a:solidFill>
              </a:rPr>
              <a:t>Graph</a:t>
            </a:r>
            <a:r>
              <a:rPr lang="nl-NL" sz="1400" dirty="0">
                <a:solidFill>
                  <a:srgbClr val="FFC000"/>
                </a:solidFill>
              </a:rPr>
              <a:t> </a:t>
            </a:r>
            <a:r>
              <a:rPr lang="nl-NL" sz="1400" dirty="0" err="1">
                <a:solidFill>
                  <a:srgbClr val="FFC000"/>
                </a:solidFill>
              </a:rPr>
              <a:t>from</a:t>
            </a:r>
            <a:r>
              <a:rPr lang="nl-NL" sz="1400" dirty="0">
                <a:solidFill>
                  <a:srgbClr val="FFC000"/>
                </a:solidFill>
              </a:rPr>
              <a:t> Verlinde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185" y="5290577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FFC000"/>
                </a:solidFill>
              </a:rPr>
              <a:t>Bekenstein-Hawking</a:t>
            </a:r>
            <a:r>
              <a:rPr lang="nl-NL" sz="2400" dirty="0">
                <a:solidFill>
                  <a:srgbClr val="FFC000"/>
                </a:solidFill>
              </a:rPr>
              <a:t> black hole S</a:t>
            </a:r>
          </a:p>
          <a:p>
            <a:r>
              <a:rPr lang="nl-NL" sz="2400" dirty="0">
                <a:solidFill>
                  <a:srgbClr val="FFC000"/>
                </a:solidFill>
              </a:rPr>
              <a:t>CMB 10</a:t>
            </a:r>
            <a:r>
              <a:rPr lang="nl-NL" sz="2400" baseline="30000" dirty="0">
                <a:solidFill>
                  <a:srgbClr val="FFC000"/>
                </a:solidFill>
              </a:rPr>
              <a:t>90</a:t>
            </a:r>
            <a:r>
              <a:rPr lang="nl-NL" sz="2400" dirty="0">
                <a:solidFill>
                  <a:srgbClr val="FFC000"/>
                </a:solidFill>
              </a:rPr>
              <a:t>  </a:t>
            </a:r>
          </a:p>
          <a:p>
            <a:r>
              <a:rPr lang="nl-NL" sz="2400" dirty="0">
                <a:solidFill>
                  <a:srgbClr val="FFC000"/>
                </a:solidFill>
              </a:rPr>
              <a:t>Dark Energy 10</a:t>
            </a:r>
            <a:r>
              <a:rPr lang="nl-NL" sz="2400" baseline="30000" dirty="0">
                <a:solidFill>
                  <a:srgbClr val="FFC000"/>
                </a:solidFill>
              </a:rPr>
              <a:t>120   </a:t>
            </a:r>
          </a:p>
          <a:p>
            <a:r>
              <a:rPr lang="nl-NL" sz="2400" baseline="30000" dirty="0">
                <a:solidFill>
                  <a:srgbClr val="FFC000"/>
                </a:solidFill>
              </a:rPr>
              <a:t> </a:t>
            </a:r>
            <a:r>
              <a:rPr lang="nl-NL" sz="2400" dirty="0">
                <a:solidFill>
                  <a:srgbClr val="FFC000"/>
                </a:solidFill>
              </a:rPr>
              <a:t>   </a:t>
            </a:r>
            <a:r>
              <a:rPr lang="nl-NL" sz="2400" dirty="0" err="1">
                <a:solidFill>
                  <a:srgbClr val="FFC000"/>
                </a:solidFill>
              </a:rPr>
              <a:t>very</a:t>
            </a:r>
            <a:r>
              <a:rPr lang="nl-NL" sz="2400" dirty="0">
                <a:solidFill>
                  <a:srgbClr val="FFC000"/>
                </a:solidFill>
              </a:rPr>
              <a:t> low T</a:t>
            </a:r>
            <a:endParaRPr lang="nl-NL" sz="2400" baseline="30000" dirty="0">
              <a:solidFill>
                <a:srgbClr val="FFC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693" y="5566043"/>
            <a:ext cx="2189014" cy="11783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56376" y="5661248"/>
            <a:ext cx="104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C000"/>
                </a:solidFill>
              </a:rPr>
              <a:t>H</a:t>
            </a:r>
            <a:r>
              <a:rPr lang="nl-NL" baseline="-25000" dirty="0">
                <a:solidFill>
                  <a:srgbClr val="FFC000"/>
                </a:solidFill>
              </a:rPr>
              <a:t>o</a:t>
            </a:r>
            <a:r>
              <a:rPr lang="nl-NL" dirty="0">
                <a:solidFill>
                  <a:srgbClr val="FFC000"/>
                </a:solidFill>
              </a:rPr>
              <a:t>=c/L</a:t>
            </a:r>
          </a:p>
        </p:txBody>
      </p:sp>
    </p:spTree>
    <p:extLst>
      <p:ext uri="{BB962C8B-B14F-4D97-AF65-F5344CB8AC3E}">
        <p14:creationId xmlns:p14="http://schemas.microsoft.com/office/powerpoint/2010/main" val="2933128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0911" y="6165640"/>
            <a:ext cx="2133600" cy="365125"/>
          </a:xfrm>
        </p:spPr>
        <p:txBody>
          <a:bodyPr/>
          <a:lstStyle/>
          <a:p>
            <a:pPr>
              <a:defRPr/>
            </a:pPr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049" y="2190596"/>
            <a:ext cx="3950151" cy="210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98" y="4293096"/>
            <a:ext cx="21336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365104"/>
            <a:ext cx="2619375" cy="1743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598" y="116632"/>
            <a:ext cx="100540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FFC000"/>
                </a:solidFill>
              </a:rPr>
              <a:t>Information </a:t>
            </a:r>
            <a:r>
              <a:rPr lang="nl-NL" sz="2800" dirty="0" err="1">
                <a:solidFill>
                  <a:srgbClr val="FFC000"/>
                </a:solidFill>
              </a:rPr>
              <a:t>Universe</a:t>
            </a:r>
            <a:r>
              <a:rPr lang="nl-NL" sz="2800" dirty="0">
                <a:solidFill>
                  <a:srgbClr val="FFC000"/>
                </a:solidFill>
              </a:rPr>
              <a:t> – in vivo in vitro</a:t>
            </a:r>
          </a:p>
          <a:p>
            <a:r>
              <a:rPr lang="nl-NL" sz="2800" dirty="0" err="1">
                <a:solidFill>
                  <a:srgbClr val="FFC000"/>
                </a:solidFill>
              </a:rPr>
              <a:t>bionic</a:t>
            </a:r>
            <a:r>
              <a:rPr lang="nl-NL" sz="2800" dirty="0">
                <a:solidFill>
                  <a:srgbClr val="FFC000"/>
                </a:solidFill>
              </a:rPr>
              <a:t> </a:t>
            </a:r>
            <a:r>
              <a:rPr lang="nl-NL" sz="2800" dirty="0" err="1">
                <a:solidFill>
                  <a:srgbClr val="FFC000"/>
                </a:solidFill>
              </a:rPr>
              <a:t>astroinformatics</a:t>
            </a:r>
            <a:r>
              <a:rPr lang="nl-NL" sz="2800" dirty="0">
                <a:solidFill>
                  <a:srgbClr val="FFC000"/>
                </a:solidFill>
              </a:rPr>
              <a:t>- </a:t>
            </a:r>
            <a:r>
              <a:rPr lang="nl-NL" sz="2800" dirty="0" err="1">
                <a:solidFill>
                  <a:srgbClr val="FFC000"/>
                </a:solidFill>
              </a:rPr>
              <a:t>the</a:t>
            </a:r>
            <a:r>
              <a:rPr lang="nl-NL" sz="2800" dirty="0">
                <a:solidFill>
                  <a:srgbClr val="FFC000"/>
                </a:solidFill>
              </a:rPr>
              <a:t> information </a:t>
            </a:r>
            <a:r>
              <a:rPr lang="nl-NL" sz="2800" dirty="0" err="1">
                <a:solidFill>
                  <a:srgbClr val="FFC000"/>
                </a:solidFill>
              </a:rPr>
              <a:t>universe</a:t>
            </a:r>
            <a:endParaRPr lang="nl-NL" sz="2800" dirty="0">
              <a:solidFill>
                <a:srgbClr val="FFC000"/>
              </a:solidFill>
            </a:endParaRPr>
          </a:p>
          <a:p>
            <a:r>
              <a:rPr lang="nl-NL" sz="2800" dirty="0" err="1">
                <a:solidFill>
                  <a:srgbClr val="FFC000"/>
                </a:solidFill>
              </a:rPr>
              <a:t>Entanglemant</a:t>
            </a:r>
            <a:r>
              <a:rPr lang="nl-NL" sz="2800" dirty="0">
                <a:solidFill>
                  <a:srgbClr val="FFC000"/>
                </a:solidFill>
              </a:rPr>
              <a:t> -  data </a:t>
            </a:r>
            <a:r>
              <a:rPr lang="nl-NL" sz="2800" dirty="0" err="1">
                <a:solidFill>
                  <a:srgbClr val="FFC000"/>
                </a:solidFill>
              </a:rPr>
              <a:t>lineage</a:t>
            </a:r>
            <a:r>
              <a:rPr lang="nl-NL" sz="2800" dirty="0">
                <a:solidFill>
                  <a:srgbClr val="FFC000"/>
                </a:solidFill>
              </a:rPr>
              <a:t>- </a:t>
            </a:r>
            <a:r>
              <a:rPr lang="nl-NL" sz="2800" dirty="0" err="1">
                <a:solidFill>
                  <a:srgbClr val="FFC000"/>
                </a:solidFill>
              </a:rPr>
              <a:t>provenance</a:t>
            </a:r>
            <a:r>
              <a:rPr lang="nl-NL" sz="2800" dirty="0">
                <a:solidFill>
                  <a:srgbClr val="FFC000"/>
                </a:solidFill>
              </a:rPr>
              <a:t> </a:t>
            </a:r>
          </a:p>
          <a:p>
            <a:r>
              <a:rPr lang="nl-NL" sz="2800" dirty="0" err="1">
                <a:solidFill>
                  <a:srgbClr val="FFC000"/>
                </a:solidFill>
              </a:rPr>
              <a:t>the</a:t>
            </a:r>
            <a:r>
              <a:rPr lang="nl-NL" sz="2800" dirty="0">
                <a:solidFill>
                  <a:srgbClr val="FFC000"/>
                </a:solidFill>
              </a:rPr>
              <a:t> way forward in </a:t>
            </a:r>
            <a:r>
              <a:rPr lang="nl-NL" sz="2800" dirty="0" err="1">
                <a:solidFill>
                  <a:srgbClr val="FFC000"/>
                </a:solidFill>
              </a:rPr>
              <a:t>astro</a:t>
            </a:r>
            <a:r>
              <a:rPr lang="nl-NL" sz="2800" dirty="0">
                <a:solidFill>
                  <a:srgbClr val="FFC000"/>
                </a:solidFill>
              </a:rPr>
              <a:t> </a:t>
            </a:r>
            <a:r>
              <a:rPr lang="nl-NL" sz="2800" dirty="0" err="1">
                <a:solidFill>
                  <a:srgbClr val="FFC000"/>
                </a:solidFill>
              </a:rPr>
              <a:t>informatics</a:t>
            </a:r>
            <a:endParaRPr lang="nl-NL" sz="2800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01513"/>
            <a:ext cx="9144000" cy="45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63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C:\Users\Valentyn\Pictures\Infoversum\11078127_1031321440230597_6444546906018238434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10532423" cy="788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6958067" y="5029064"/>
            <a:ext cx="3518589" cy="20003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605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4624"/>
            <a:ext cx="5148064" cy="7210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00" y="933906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C000"/>
                </a:solidFill>
              </a:rPr>
              <a:t>Next IU conference 2018</a:t>
            </a:r>
          </a:p>
          <a:p>
            <a:endParaRPr lang="nl-NL" sz="2400" dirty="0">
              <a:solidFill>
                <a:srgbClr val="FFC000"/>
              </a:solidFill>
            </a:endParaRPr>
          </a:p>
          <a:p>
            <a:r>
              <a:rPr lang="nl-NL" sz="2400" dirty="0">
                <a:solidFill>
                  <a:srgbClr val="FFC000"/>
                </a:solidFill>
              </a:rPr>
              <a:t>Mail </a:t>
            </a:r>
            <a:r>
              <a:rPr lang="nl-NL" sz="2400" dirty="0" err="1">
                <a:solidFill>
                  <a:srgbClr val="FFC000"/>
                </a:solidFill>
              </a:rPr>
              <a:t>to</a:t>
            </a:r>
            <a:r>
              <a:rPr lang="nl-NL" sz="2400" dirty="0">
                <a:solidFill>
                  <a:srgbClr val="FFC000"/>
                </a:solidFill>
              </a:rPr>
              <a:t>:</a:t>
            </a:r>
          </a:p>
          <a:p>
            <a:endParaRPr lang="nl-NL" sz="2400" dirty="0">
              <a:solidFill>
                <a:srgbClr val="FFC000"/>
              </a:solidFill>
            </a:endParaRPr>
          </a:p>
          <a:p>
            <a:r>
              <a:rPr lang="nl-NL" sz="2400" dirty="0">
                <a:solidFill>
                  <a:srgbClr val="FFC000"/>
                </a:solidFill>
              </a:rPr>
              <a:t>informationuniverse@rug.nl</a:t>
            </a:r>
            <a:endParaRPr lang="nl-NL" sz="20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2320" y="4766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92D050"/>
                </a:solidFill>
              </a:rPr>
              <a:t>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837" t="52868" r="50734" b="27767"/>
          <a:stretch/>
        </p:blipFill>
        <p:spPr>
          <a:xfrm>
            <a:off x="-612576" y="3419029"/>
            <a:ext cx="4600992" cy="32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12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27784" y="2132856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FFC000"/>
                </a:solidFill>
              </a:rPr>
              <a:t>KiDS</a:t>
            </a:r>
            <a:r>
              <a:rPr lang="nl-NL" dirty="0">
                <a:solidFill>
                  <a:srgbClr val="FFC000"/>
                </a:solidFill>
              </a:rPr>
              <a:t>                    -  ESO – </a:t>
            </a:r>
            <a:r>
              <a:rPr lang="nl-NL" dirty="0" err="1">
                <a:solidFill>
                  <a:srgbClr val="FFC000"/>
                </a:solidFill>
              </a:rPr>
              <a:t>OmegaCAM@VST</a:t>
            </a:r>
            <a:endParaRPr lang="nl-NL" dirty="0">
              <a:solidFill>
                <a:srgbClr val="FFC000"/>
              </a:solidFill>
            </a:endParaRPr>
          </a:p>
          <a:p>
            <a:r>
              <a:rPr lang="nl-NL" dirty="0">
                <a:solidFill>
                  <a:srgbClr val="FFC000"/>
                </a:solidFill>
              </a:rPr>
              <a:t>MUSE                  -  ESO - VLT</a:t>
            </a:r>
          </a:p>
          <a:p>
            <a:r>
              <a:rPr lang="nl-NL" dirty="0" err="1">
                <a:solidFill>
                  <a:srgbClr val="FFC000"/>
                </a:solidFill>
              </a:rPr>
              <a:t>Lofar</a:t>
            </a:r>
            <a:r>
              <a:rPr lang="nl-NL" dirty="0">
                <a:solidFill>
                  <a:srgbClr val="FFC000"/>
                </a:solidFill>
              </a:rPr>
              <a:t> - LTA           -  </a:t>
            </a:r>
            <a:r>
              <a:rPr lang="nl-NL" dirty="0" err="1">
                <a:solidFill>
                  <a:srgbClr val="FFC000"/>
                </a:solidFill>
              </a:rPr>
              <a:t>Astron</a:t>
            </a:r>
            <a:endParaRPr lang="nl-NL" dirty="0">
              <a:solidFill>
                <a:srgbClr val="FFC000"/>
              </a:solidFill>
            </a:endParaRPr>
          </a:p>
          <a:p>
            <a:r>
              <a:rPr lang="nl-NL" dirty="0" err="1">
                <a:solidFill>
                  <a:srgbClr val="FFC000"/>
                </a:solidFill>
              </a:rPr>
              <a:t>Glimps</a:t>
            </a:r>
            <a:r>
              <a:rPr lang="nl-NL" dirty="0">
                <a:solidFill>
                  <a:srgbClr val="FFC000"/>
                </a:solidFill>
              </a:rPr>
              <a:t> -  AI </a:t>
            </a:r>
            <a:r>
              <a:rPr lang="nl-NL" dirty="0" err="1">
                <a:solidFill>
                  <a:srgbClr val="FFC000"/>
                </a:solidFill>
              </a:rPr>
              <a:t>Handwritten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dirty="0" err="1">
                <a:solidFill>
                  <a:srgbClr val="FFC000"/>
                </a:solidFill>
              </a:rPr>
              <a:t>text</a:t>
            </a:r>
            <a:r>
              <a:rPr lang="nl-NL" dirty="0">
                <a:solidFill>
                  <a:srgbClr val="FFC000"/>
                </a:solidFill>
              </a:rPr>
              <a:t>  – </a:t>
            </a:r>
            <a:r>
              <a:rPr lang="nl-NL" dirty="0" err="1">
                <a:solidFill>
                  <a:srgbClr val="FFC000"/>
                </a:solidFill>
              </a:rPr>
              <a:t>Lifelines</a:t>
            </a:r>
            <a:r>
              <a:rPr lang="nl-NL" dirty="0">
                <a:solidFill>
                  <a:srgbClr val="FFC000"/>
                </a:solidFill>
              </a:rPr>
              <a:t> DNA</a:t>
            </a:r>
          </a:p>
          <a:p>
            <a:r>
              <a:rPr lang="nl-NL" dirty="0">
                <a:solidFill>
                  <a:srgbClr val="FFC000"/>
                </a:solidFill>
              </a:rPr>
              <a:t>Target Holding</a:t>
            </a:r>
          </a:p>
          <a:p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-&gt; </a:t>
            </a:r>
            <a:r>
              <a:rPr lang="nl-NL" dirty="0" err="1">
                <a:solidFill>
                  <a:srgbClr val="FFC000"/>
                </a:solidFill>
              </a:rPr>
              <a:t>Euclid</a:t>
            </a:r>
            <a:r>
              <a:rPr lang="nl-NL" dirty="0">
                <a:solidFill>
                  <a:srgbClr val="FFC000"/>
                </a:solidFill>
              </a:rPr>
              <a:t>           -  ESA               </a:t>
            </a:r>
          </a:p>
          <a:p>
            <a:pPr marL="0" indent="0">
              <a:buNone/>
            </a:pPr>
            <a:r>
              <a:rPr lang="nl-NL" dirty="0">
                <a:solidFill>
                  <a:srgbClr val="FFC000"/>
                </a:solidFill>
              </a:rPr>
              <a:t>-&gt; </a:t>
            </a:r>
            <a:r>
              <a:rPr lang="nl-NL" dirty="0" err="1">
                <a:solidFill>
                  <a:srgbClr val="FFC000"/>
                </a:solidFill>
              </a:rPr>
              <a:t>Micado</a:t>
            </a:r>
            <a:r>
              <a:rPr lang="nl-NL" dirty="0">
                <a:solidFill>
                  <a:srgbClr val="FFC000"/>
                </a:solidFill>
              </a:rPr>
              <a:t>         -  ESO - ELT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4" y="404664"/>
            <a:ext cx="9319254" cy="1143000"/>
          </a:xfrm>
        </p:spPr>
        <p:txBody>
          <a:bodyPr/>
          <a:lstStyle/>
          <a:p>
            <a:r>
              <a:rPr lang="nl-NL" sz="3600" dirty="0" err="1">
                <a:solidFill>
                  <a:srgbClr val="FFC000"/>
                </a:solidFill>
              </a:rPr>
              <a:t>Astro</a:t>
            </a:r>
            <a:r>
              <a:rPr lang="nl-NL" sz="3600" dirty="0">
                <a:solidFill>
                  <a:srgbClr val="FFC000"/>
                </a:solidFill>
              </a:rPr>
              <a:t>-WISE – Data </a:t>
            </a:r>
            <a:r>
              <a:rPr lang="nl-NL" sz="3600" dirty="0" err="1">
                <a:solidFill>
                  <a:srgbClr val="FFC000"/>
                </a:solidFill>
              </a:rPr>
              <a:t>federations</a:t>
            </a:r>
            <a:br>
              <a:rPr lang="nl-NL" sz="3600" dirty="0">
                <a:solidFill>
                  <a:srgbClr val="FFC000"/>
                </a:solidFill>
              </a:rPr>
            </a:br>
            <a:r>
              <a:rPr lang="nl-NL" sz="2400" dirty="0">
                <a:solidFill>
                  <a:srgbClr val="FFC000"/>
                </a:solidFill>
              </a:rPr>
              <a:t>Distributed Information Systems - handling </a:t>
            </a:r>
            <a:r>
              <a:rPr lang="nl-NL" sz="2400" dirty="0" err="1">
                <a:solidFill>
                  <a:srgbClr val="FFC000"/>
                </a:solidFill>
              </a:rPr>
              <a:t>surveys</a:t>
            </a:r>
            <a:br>
              <a:rPr lang="nl-NL" sz="2800" dirty="0">
                <a:solidFill>
                  <a:srgbClr val="FFC000"/>
                </a:solidFill>
              </a:rPr>
            </a:br>
            <a:r>
              <a:rPr lang="nl-NL" sz="2800" dirty="0" err="1">
                <a:solidFill>
                  <a:srgbClr val="FFC000"/>
                </a:solidFill>
              </a:rPr>
              <a:t>since</a:t>
            </a:r>
            <a:r>
              <a:rPr lang="nl-NL" sz="2800" dirty="0">
                <a:solidFill>
                  <a:srgbClr val="FFC000"/>
                </a:solidFill>
              </a:rPr>
              <a:t> 2003  -   </a:t>
            </a:r>
            <a:r>
              <a:rPr lang="nl-NL" sz="2800" dirty="0" err="1">
                <a:solidFill>
                  <a:srgbClr val="FFC000"/>
                </a:solidFill>
              </a:rPr>
              <a:t>it</a:t>
            </a:r>
            <a:r>
              <a:rPr lang="nl-NL" sz="2800" dirty="0">
                <a:solidFill>
                  <a:srgbClr val="FFC000"/>
                </a:solidFill>
              </a:rPr>
              <a:t> </a:t>
            </a:r>
            <a:r>
              <a:rPr lang="nl-NL" sz="2800" dirty="0" err="1">
                <a:solidFill>
                  <a:srgbClr val="FFC000"/>
                </a:solidFill>
              </a:rPr>
              <a:t>works</a:t>
            </a:r>
            <a:br>
              <a:rPr lang="nl-NL" sz="2400" dirty="0">
                <a:solidFill>
                  <a:srgbClr val="FFC000"/>
                </a:solidFill>
              </a:rPr>
            </a:br>
            <a:r>
              <a:rPr lang="nl-NL" sz="2400" dirty="0" err="1">
                <a:solidFill>
                  <a:srgbClr val="FFC000"/>
                </a:solidFill>
              </a:rPr>
              <a:t>OmegaCEN@Kapteyn</a:t>
            </a:r>
            <a:r>
              <a:rPr lang="nl-NL" sz="2400" dirty="0">
                <a:solidFill>
                  <a:srgbClr val="FFC000"/>
                </a:solidFill>
              </a:rPr>
              <a:t> datacenter </a:t>
            </a:r>
            <a:r>
              <a:rPr lang="nl-NL" sz="1400" dirty="0">
                <a:solidFill>
                  <a:srgbClr val="FFC000"/>
                </a:solidFill>
              </a:rPr>
              <a:t>~15-20 fte</a:t>
            </a:r>
            <a:endParaRPr lang="nl-NL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3" descr="LOFAR_antenna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4" y="3363937"/>
            <a:ext cx="1990105" cy="135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" b="3574"/>
          <a:stretch/>
        </p:blipFill>
        <p:spPr bwMode="auto">
          <a:xfrm>
            <a:off x="6226024" y="4944538"/>
            <a:ext cx="2854530" cy="17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688" y="4869160"/>
            <a:ext cx="3460704" cy="19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Euclid_spacecraft_illustration_1_62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6975" y="1050226"/>
            <a:ext cx="1128482" cy="1439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869160"/>
            <a:ext cx="2664296" cy="18696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2" t="10799" r="18102" b="3887"/>
          <a:stretch/>
        </p:blipFill>
        <p:spPr>
          <a:xfrm>
            <a:off x="7764126" y="2770059"/>
            <a:ext cx="1242324" cy="1509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140250"/>
            <a:ext cx="1296144" cy="52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60" y="1219675"/>
            <a:ext cx="126807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09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120" y="9378265"/>
            <a:ext cx="3317760" cy="181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3" name="Text Box 95"/>
          <p:cNvSpPr txBox="1">
            <a:spLocks noChangeArrowheads="1"/>
          </p:cNvSpPr>
          <p:nvPr/>
        </p:nvSpPr>
        <p:spPr bwMode="auto">
          <a:xfrm>
            <a:off x="1741321" y="260648"/>
            <a:ext cx="4880160" cy="56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nl-NL" altLang="fy-NL" sz="4000" dirty="0">
                <a:solidFill>
                  <a:srgbClr val="FFC000"/>
                </a:solidFill>
              </a:rPr>
              <a:t>   </a:t>
            </a:r>
            <a:r>
              <a:rPr lang="nl-NL" altLang="fy-NL" sz="4000" dirty="0" err="1">
                <a:solidFill>
                  <a:srgbClr val="FFC000"/>
                </a:solidFill>
              </a:rPr>
              <a:t>all</a:t>
            </a:r>
            <a:r>
              <a:rPr lang="nl-NL" altLang="fy-NL" sz="4000" dirty="0">
                <a:solidFill>
                  <a:srgbClr val="FFC000"/>
                </a:solidFill>
              </a:rPr>
              <a:t> </a:t>
            </a:r>
            <a:r>
              <a:rPr lang="nl-NL" altLang="fy-NL" sz="4000" dirty="0" err="1">
                <a:solidFill>
                  <a:srgbClr val="FFC000"/>
                </a:solidFill>
              </a:rPr>
              <a:t>published</a:t>
            </a:r>
            <a:r>
              <a:rPr lang="nl-NL" altLang="fy-NL" sz="40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46084" name="Text Box 96"/>
          <p:cNvSpPr txBox="1">
            <a:spLocks noChangeArrowheads="1"/>
          </p:cNvSpPr>
          <p:nvPr/>
        </p:nvSpPr>
        <p:spPr bwMode="auto">
          <a:xfrm>
            <a:off x="162721" y="1493437"/>
            <a:ext cx="8629920" cy="373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nl-NL" altLang="fy-NL" sz="2500" dirty="0">
                <a:solidFill>
                  <a:srgbClr val="FFC000"/>
                </a:solidFill>
              </a:rPr>
              <a:t>   </a:t>
            </a:r>
            <a:r>
              <a:rPr lang="nl-NL" altLang="fy-NL" sz="2500" dirty="0">
                <a:solidFill>
                  <a:srgbClr val="FFC000"/>
                </a:solidFill>
                <a:hlinkClick r:id="rId4"/>
              </a:rPr>
              <a:t>http://www.astro-wise.org</a:t>
            </a:r>
            <a:r>
              <a:rPr lang="nl-NL" altLang="fy-NL" sz="2500" dirty="0">
                <a:solidFill>
                  <a:srgbClr val="FFC000"/>
                </a:solidFill>
              </a:rPr>
              <a:t>        </a:t>
            </a:r>
            <a:r>
              <a:rPr lang="nl-NL" altLang="fy-NL" sz="2500" dirty="0" err="1">
                <a:solidFill>
                  <a:srgbClr val="FFC000"/>
                </a:solidFill>
              </a:rPr>
              <a:t>Manuals</a:t>
            </a:r>
            <a:r>
              <a:rPr lang="nl-NL" altLang="fy-NL" sz="2500" dirty="0">
                <a:solidFill>
                  <a:srgbClr val="FFC000"/>
                </a:solidFill>
              </a:rPr>
              <a:t> &amp; </a:t>
            </a:r>
            <a:r>
              <a:rPr lang="nl-NL" altLang="fy-NL" sz="2500" dirty="0" err="1">
                <a:solidFill>
                  <a:srgbClr val="FFC000"/>
                </a:solidFill>
              </a:rPr>
              <a:t>tutorials</a:t>
            </a:r>
            <a:r>
              <a:rPr lang="nl-NL" altLang="fy-NL" sz="2500" dirty="0">
                <a:solidFill>
                  <a:srgbClr val="FFC0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nl-NL" altLang="fy-NL" sz="2500" dirty="0">
                <a:solidFill>
                  <a:srgbClr val="FFC000"/>
                </a:solidFill>
              </a:rPr>
              <a:t>   </a:t>
            </a:r>
            <a:r>
              <a:rPr lang="nl-NL" altLang="fy-NL" sz="2500" dirty="0">
                <a:solidFill>
                  <a:srgbClr val="FFC000"/>
                </a:solidFill>
                <a:hlinkClick r:id="rId5"/>
              </a:rPr>
              <a:t>http://www.rug.nl/target</a:t>
            </a:r>
            <a:r>
              <a:rPr lang="nl-NL" altLang="fy-NL" sz="2500" dirty="0">
                <a:solidFill>
                  <a:srgbClr val="FFC000"/>
                </a:solidFill>
              </a:rPr>
              <a:t>            Target Consortium</a:t>
            </a:r>
          </a:p>
          <a:p>
            <a:pPr eaLnBrk="1">
              <a:buClrTx/>
              <a:buFontTx/>
              <a:buNone/>
            </a:pPr>
            <a:endParaRPr lang="nl-NL" altLang="fy-NL" sz="2500" dirty="0">
              <a:solidFill>
                <a:srgbClr val="FFC000"/>
              </a:solidFill>
            </a:endParaRPr>
          </a:p>
          <a:p>
            <a:pPr eaLnBrk="1">
              <a:buClrTx/>
              <a:buFontTx/>
              <a:buNone/>
            </a:pPr>
            <a:r>
              <a:rPr lang="nl-NL" altLang="fy-NL" sz="2500" dirty="0">
                <a:solidFill>
                  <a:srgbClr val="FFC0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r>
              <a:rPr lang="nl-NL" altLang="fy-NL" sz="2500" dirty="0">
                <a:solidFill>
                  <a:srgbClr val="FFC000"/>
                </a:solidFill>
              </a:rPr>
              <a:t>              </a:t>
            </a:r>
            <a:r>
              <a:rPr lang="nl-NL" altLang="fy-NL" sz="2500" dirty="0" err="1">
                <a:solidFill>
                  <a:srgbClr val="FFC000"/>
                </a:solidFill>
              </a:rPr>
              <a:t>Experimental</a:t>
            </a:r>
            <a:r>
              <a:rPr lang="nl-NL" altLang="fy-NL" sz="2500" dirty="0">
                <a:solidFill>
                  <a:srgbClr val="FFC000"/>
                </a:solidFill>
              </a:rPr>
              <a:t> </a:t>
            </a:r>
            <a:r>
              <a:rPr lang="nl-NL" altLang="fy-NL" sz="2500" dirty="0" err="1">
                <a:solidFill>
                  <a:srgbClr val="FFC000"/>
                </a:solidFill>
              </a:rPr>
              <a:t>Astronomy</a:t>
            </a:r>
            <a:r>
              <a:rPr lang="nl-NL" altLang="fy-NL" sz="2500" dirty="0">
                <a:solidFill>
                  <a:srgbClr val="FFC000"/>
                </a:solidFill>
              </a:rPr>
              <a:t>  - Vol. 35, 2013 </a:t>
            </a:r>
          </a:p>
          <a:p>
            <a:pPr eaLnBrk="1">
              <a:buClrTx/>
              <a:buFontTx/>
              <a:buNone/>
            </a:pPr>
            <a:r>
              <a:rPr lang="nl-NL" altLang="fy-NL" sz="2500" dirty="0">
                <a:solidFill>
                  <a:srgbClr val="FFC000"/>
                </a:solidFill>
              </a:rPr>
              <a:t>              </a:t>
            </a:r>
            <a:r>
              <a:rPr lang="nl-NL" altLang="fy-NL" sz="2500" dirty="0" err="1">
                <a:solidFill>
                  <a:srgbClr val="FFC000"/>
                </a:solidFill>
              </a:rPr>
              <a:t>All</a:t>
            </a:r>
            <a:r>
              <a:rPr lang="nl-NL" altLang="fy-NL" sz="2500" dirty="0">
                <a:solidFill>
                  <a:srgbClr val="FFC000"/>
                </a:solidFill>
              </a:rPr>
              <a:t> papers are online   </a:t>
            </a:r>
          </a:p>
        </p:txBody>
      </p:sp>
      <p:pic>
        <p:nvPicPr>
          <p:cNvPr id="46085" name="Picture 9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0" y="3483726"/>
            <a:ext cx="820800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pic>
        <p:nvPicPr>
          <p:cNvPr id="8" name="Picture 9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0" y="3450326"/>
            <a:ext cx="820800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0352" y="4221670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>
              <a:solidFill>
                <a:srgbClr val="FFC000"/>
              </a:solidFill>
            </a:endParaRPr>
          </a:p>
          <a:p>
            <a:endParaRPr lang="nl-NL" sz="2400" dirty="0">
              <a:solidFill>
                <a:srgbClr val="FFC000"/>
              </a:solidFill>
            </a:endParaRPr>
          </a:p>
          <a:p>
            <a:r>
              <a:rPr lang="nl-NL" sz="2400" dirty="0" err="1">
                <a:solidFill>
                  <a:srgbClr val="FFC000"/>
                </a:solidFill>
              </a:rPr>
              <a:t>Astroinformatics</a:t>
            </a:r>
            <a:r>
              <a:rPr lang="nl-NL" sz="2400" dirty="0">
                <a:solidFill>
                  <a:srgbClr val="FFC000"/>
                </a:solidFill>
              </a:rPr>
              <a:t> IAU symposium 325   </a:t>
            </a:r>
            <a:r>
              <a:rPr lang="nl-NL" sz="2400" dirty="0" err="1">
                <a:solidFill>
                  <a:srgbClr val="FFC000"/>
                </a:solidFill>
              </a:rPr>
              <a:t>Datafederations</a:t>
            </a:r>
            <a:r>
              <a:rPr lang="nl-NL" sz="2400" dirty="0">
                <a:solidFill>
                  <a:srgbClr val="FFC000"/>
                </a:solidFill>
              </a:rPr>
              <a:t>,  Valentijn et al.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15885"/>
            <a:ext cx="1656184" cy="67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7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5287"/>
            <a:ext cx="8407846" cy="1143000"/>
          </a:xfrm>
        </p:spPr>
        <p:txBody>
          <a:bodyPr/>
          <a:lstStyle/>
          <a:p>
            <a:r>
              <a:rPr lang="nl-NL" dirty="0">
                <a:solidFill>
                  <a:srgbClr val="FFC000"/>
                </a:solidFill>
              </a:rPr>
              <a:t>The </a:t>
            </a:r>
            <a:r>
              <a:rPr lang="nl-NL" dirty="0" err="1">
                <a:solidFill>
                  <a:srgbClr val="FFC000"/>
                </a:solidFill>
              </a:rPr>
              <a:t>Datacentric</a:t>
            </a:r>
            <a:r>
              <a:rPr lang="nl-NL" dirty="0">
                <a:solidFill>
                  <a:srgbClr val="FFC000"/>
                </a:solidFill>
              </a:rPr>
              <a:t>  approach</a:t>
            </a:r>
            <a:br>
              <a:rPr lang="nl-NL" dirty="0">
                <a:solidFill>
                  <a:srgbClr val="FFC000"/>
                </a:solidFill>
              </a:rPr>
            </a:br>
            <a:r>
              <a:rPr lang="nl-NL" sz="2800" dirty="0" err="1">
                <a:solidFill>
                  <a:srgbClr val="FFC000"/>
                </a:solidFill>
              </a:rPr>
              <a:t>local</a:t>
            </a:r>
            <a:r>
              <a:rPr lang="nl-NL" sz="2800" dirty="0">
                <a:solidFill>
                  <a:srgbClr val="FFC000"/>
                </a:solidFill>
              </a:rPr>
              <a:t> </a:t>
            </a:r>
            <a:r>
              <a:rPr lang="nl-NL" sz="2800" dirty="0" err="1">
                <a:solidFill>
                  <a:srgbClr val="FFC000"/>
                </a:solidFill>
              </a:rPr>
              <a:t>networks</a:t>
            </a:r>
            <a:r>
              <a:rPr lang="nl-NL" sz="2800" dirty="0">
                <a:solidFill>
                  <a:srgbClr val="FFC000"/>
                </a:solidFill>
              </a:rPr>
              <a:t>   </a:t>
            </a:r>
            <a:r>
              <a:rPr lang="nl-NL" sz="2800" dirty="0" err="1">
                <a:solidFill>
                  <a:srgbClr val="FFC000"/>
                </a:solidFill>
              </a:rPr>
              <a:t>and</a:t>
            </a:r>
            <a:r>
              <a:rPr lang="nl-NL" sz="2800" dirty="0">
                <a:solidFill>
                  <a:srgbClr val="FFC000"/>
                </a:solidFill>
              </a:rPr>
              <a:t> </a:t>
            </a:r>
            <a:r>
              <a:rPr lang="nl-NL" sz="2800" dirty="0" err="1">
                <a:solidFill>
                  <a:srgbClr val="FFC000"/>
                </a:solidFill>
              </a:rPr>
              <a:t>distributed</a:t>
            </a:r>
            <a:r>
              <a:rPr lang="nl-NL" sz="2800" dirty="0">
                <a:solidFill>
                  <a:srgbClr val="FFC000"/>
                </a:solidFill>
              </a:rPr>
              <a:t>  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00200"/>
            <a:ext cx="8939336" cy="4556685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</a:rPr>
              <a:t>        </a:t>
            </a:r>
          </a:p>
          <a:p>
            <a:endParaRPr lang="nl-NL" sz="2000" dirty="0">
              <a:solidFill>
                <a:srgbClr val="FFC000"/>
              </a:solidFill>
            </a:endParaRPr>
          </a:p>
          <a:p>
            <a:endParaRPr lang="nl-NL" sz="2000" dirty="0">
              <a:solidFill>
                <a:srgbClr val="FFC000"/>
              </a:solidFill>
            </a:endParaRPr>
          </a:p>
          <a:p>
            <a:endParaRPr lang="nl-NL" sz="2000" dirty="0">
              <a:solidFill>
                <a:srgbClr val="FFC000"/>
              </a:solidFill>
            </a:endParaRPr>
          </a:p>
          <a:p>
            <a:endParaRPr lang="nl-NL" sz="2000" dirty="0">
              <a:solidFill>
                <a:srgbClr val="FFC000"/>
              </a:solidFill>
            </a:endParaRPr>
          </a:p>
          <a:p>
            <a:endParaRPr lang="nl-NL" sz="2000" dirty="0">
              <a:solidFill>
                <a:srgbClr val="FFC000"/>
              </a:solidFill>
            </a:endParaRPr>
          </a:p>
          <a:p>
            <a:endParaRPr lang="nl-NL" sz="2000" dirty="0">
              <a:solidFill>
                <a:srgbClr val="FFC000"/>
              </a:solidFill>
            </a:endParaRPr>
          </a:p>
          <a:p>
            <a:endParaRPr lang="nl-NL" sz="2000" dirty="0">
              <a:solidFill>
                <a:srgbClr val="FFC000"/>
              </a:solidFill>
            </a:endParaRPr>
          </a:p>
          <a:p>
            <a:endParaRPr lang="nl-NL" sz="2000" dirty="0">
              <a:solidFill>
                <a:srgbClr val="FFC000"/>
              </a:solidFill>
            </a:endParaRPr>
          </a:p>
          <a:p>
            <a:r>
              <a:rPr lang="nl-NL" sz="2000" dirty="0">
                <a:solidFill>
                  <a:srgbClr val="FFC000"/>
                </a:solidFill>
              </a:rPr>
              <a:t>1-100 </a:t>
            </a:r>
            <a:r>
              <a:rPr lang="nl-NL" sz="2000" dirty="0" err="1">
                <a:solidFill>
                  <a:srgbClr val="FFC000"/>
                </a:solidFill>
              </a:rPr>
              <a:t>Tbyte</a:t>
            </a:r>
            <a:r>
              <a:rPr lang="nl-NL" sz="2000" dirty="0">
                <a:solidFill>
                  <a:srgbClr val="FFC000"/>
                </a:solidFill>
              </a:rPr>
              <a:t>   – </a:t>
            </a:r>
            <a:r>
              <a:rPr lang="nl-NL" sz="2000" dirty="0" err="1">
                <a:solidFill>
                  <a:srgbClr val="FFC000"/>
                </a:solidFill>
              </a:rPr>
              <a:t>Pbytes</a:t>
            </a:r>
            <a:endParaRPr lang="nl-NL" sz="2000" dirty="0">
              <a:solidFill>
                <a:srgbClr val="FFC000"/>
              </a:solidFill>
            </a:endParaRPr>
          </a:p>
          <a:p>
            <a:r>
              <a:rPr lang="nl-NL" sz="2000" dirty="0">
                <a:solidFill>
                  <a:srgbClr val="FFC000"/>
                </a:solidFill>
              </a:rPr>
              <a:t>DPU- Distributed Processing Unit	    </a:t>
            </a:r>
          </a:p>
          <a:p>
            <a:r>
              <a:rPr lang="nl-NL" sz="2000" dirty="0">
                <a:solidFill>
                  <a:srgbClr val="FFC000"/>
                </a:solidFill>
              </a:rPr>
              <a:t>Distributed Data server - files</a:t>
            </a:r>
          </a:p>
          <a:p>
            <a:r>
              <a:rPr lang="nl-NL" sz="2000" dirty="0">
                <a:solidFill>
                  <a:srgbClr val="FFC000"/>
                </a:solidFill>
              </a:rPr>
              <a:t>Data manage - database - metadata</a:t>
            </a:r>
            <a:endParaRPr lang="en-GB" sz="2000" dirty="0">
              <a:solidFill>
                <a:srgbClr val="FFC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NL">
              <a:solidFill>
                <a:srgbClr val="FFC000"/>
              </a:solidFill>
            </a:endParaRPr>
          </a:p>
        </p:txBody>
      </p:sp>
      <p:pic>
        <p:nvPicPr>
          <p:cNvPr id="7" name="Picture 4" descr="Network-900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8099"/>
            <a:ext cx="7278429" cy="539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40352" y="126876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C000"/>
                </a:solidFill>
              </a:rPr>
              <a:t>2003 </a:t>
            </a:r>
          </a:p>
          <a:p>
            <a:r>
              <a:rPr lang="nl-NL" dirty="0">
                <a:solidFill>
                  <a:srgbClr val="FFC000"/>
                </a:solidFill>
              </a:rPr>
              <a:t>RUG-CIT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87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8208912" cy="1143000"/>
          </a:xfrm>
        </p:spPr>
        <p:txBody>
          <a:bodyPr/>
          <a:lstStyle/>
          <a:p>
            <a:r>
              <a:rPr lang="nl-NL" dirty="0" err="1">
                <a:solidFill>
                  <a:srgbClr val="FFC000"/>
                </a:solidFill>
              </a:rPr>
              <a:t>KiDS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dirty="0" err="1">
                <a:solidFill>
                  <a:srgbClr val="FFC000"/>
                </a:solidFill>
              </a:rPr>
              <a:t>Quality</a:t>
            </a:r>
            <a:r>
              <a:rPr lang="nl-NL" dirty="0">
                <a:solidFill>
                  <a:srgbClr val="FFC000"/>
                </a:solidFill>
              </a:rPr>
              <a:t> control DR1-DR2-DR3</a:t>
            </a:r>
            <a:br>
              <a:rPr lang="nl-NL" dirty="0">
                <a:solidFill>
                  <a:srgbClr val="FFC000"/>
                </a:solidFill>
              </a:rPr>
            </a:br>
            <a:r>
              <a:rPr lang="nl-NL" dirty="0" err="1">
                <a:solidFill>
                  <a:srgbClr val="FFC000"/>
                </a:solidFill>
              </a:rPr>
              <a:t>OmegaCAM@VST</a:t>
            </a:r>
            <a:r>
              <a:rPr lang="nl-NL" dirty="0">
                <a:solidFill>
                  <a:srgbClr val="FFC000"/>
                </a:solidFill>
              </a:rPr>
              <a:t>  740 </a:t>
            </a:r>
            <a:r>
              <a:rPr lang="nl-NL" dirty="0" err="1">
                <a:solidFill>
                  <a:srgbClr val="FFC000"/>
                </a:solidFill>
              </a:rPr>
              <a:t>sq</a:t>
            </a:r>
            <a:r>
              <a:rPr lang="nl-NL" dirty="0">
                <a:solidFill>
                  <a:srgbClr val="FFC000"/>
                </a:solidFill>
              </a:rPr>
              <a:t> </a:t>
            </a:r>
            <a:r>
              <a:rPr lang="nl-NL" dirty="0" err="1">
                <a:solidFill>
                  <a:srgbClr val="FFC000"/>
                </a:solidFill>
              </a:rPr>
              <a:t>deg</a:t>
            </a:r>
            <a:endParaRPr lang="nl-NL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" y="1628800"/>
            <a:ext cx="9044211" cy="499715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61" y="-4564"/>
            <a:ext cx="1146642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0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375" y="404664"/>
            <a:ext cx="7154017" cy="632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42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5514975" cy="1143000"/>
          </a:xfrm>
        </p:spPr>
        <p:txBody>
          <a:bodyPr/>
          <a:lstStyle/>
          <a:p>
            <a:r>
              <a:rPr lang="nl-NL" dirty="0">
                <a:solidFill>
                  <a:srgbClr val="FFC000"/>
                </a:solidFill>
              </a:rPr>
              <a:t>MUSE @ VLT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2130"/>
            <a:ext cx="8229600" cy="3762102"/>
          </a:xfrm>
        </p:spPr>
      </p:pic>
    </p:spTree>
    <p:extLst>
      <p:ext uri="{BB962C8B-B14F-4D97-AF65-F5344CB8AC3E}">
        <p14:creationId xmlns:p14="http://schemas.microsoft.com/office/powerpoint/2010/main" val="850973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912" y="284807"/>
            <a:ext cx="7483544" cy="1265049"/>
          </a:xfrm>
        </p:spPr>
        <p:txBody>
          <a:bodyPr/>
          <a:lstStyle/>
          <a:p>
            <a:r>
              <a:rPr lang="nl-NL" dirty="0">
                <a:solidFill>
                  <a:srgbClr val="FFC000"/>
                </a:solidFill>
              </a:rPr>
              <a:t>Extreme data </a:t>
            </a:r>
            <a:r>
              <a:rPr lang="nl-NL" dirty="0" err="1">
                <a:solidFill>
                  <a:srgbClr val="FFC000"/>
                </a:solidFill>
              </a:rPr>
              <a:t>lineage</a:t>
            </a:r>
            <a:r>
              <a:rPr lang="nl-NL" dirty="0">
                <a:solidFill>
                  <a:srgbClr val="FFC000"/>
                </a:solidFill>
              </a:rPr>
              <a:t> </a:t>
            </a:r>
            <a:br>
              <a:rPr lang="nl-NL" dirty="0">
                <a:solidFill>
                  <a:srgbClr val="FFC000"/>
                </a:solidFill>
              </a:rPr>
            </a:br>
            <a:r>
              <a:rPr lang="nl-NL" sz="3600" dirty="0" err="1">
                <a:solidFill>
                  <a:srgbClr val="FFC000"/>
                </a:solidFill>
              </a:rPr>
              <a:t>the</a:t>
            </a:r>
            <a:r>
              <a:rPr lang="nl-NL" sz="3600" dirty="0">
                <a:solidFill>
                  <a:srgbClr val="FFC000"/>
                </a:solidFill>
              </a:rPr>
              <a:t> </a:t>
            </a:r>
            <a:r>
              <a:rPr lang="nl-NL" sz="3600" dirty="0" err="1">
                <a:solidFill>
                  <a:srgbClr val="FFC000"/>
                </a:solidFill>
              </a:rPr>
              <a:t>key</a:t>
            </a:r>
            <a:r>
              <a:rPr lang="nl-NL" sz="3600" dirty="0">
                <a:solidFill>
                  <a:srgbClr val="FFC000"/>
                </a:solidFill>
              </a:rPr>
              <a:t> of </a:t>
            </a:r>
            <a:r>
              <a:rPr lang="nl-NL" sz="3600" dirty="0" err="1">
                <a:solidFill>
                  <a:srgbClr val="FFC000"/>
                </a:solidFill>
              </a:rPr>
              <a:t>Astro</a:t>
            </a:r>
            <a:r>
              <a:rPr lang="nl-NL" sz="3600" dirty="0">
                <a:solidFill>
                  <a:srgbClr val="FFC000"/>
                </a:solidFill>
              </a:rPr>
              <a:t>-WISE</a:t>
            </a:r>
            <a:br>
              <a:rPr lang="nl-NL" sz="3600" dirty="0">
                <a:solidFill>
                  <a:srgbClr val="FFC000"/>
                </a:solidFill>
              </a:rPr>
            </a:br>
            <a:r>
              <a:rPr lang="nl-NL" sz="3600" dirty="0" err="1">
                <a:solidFill>
                  <a:srgbClr val="FFC000"/>
                </a:solidFill>
              </a:rPr>
              <a:t>unified</a:t>
            </a:r>
            <a:r>
              <a:rPr lang="nl-NL" sz="3600" dirty="0">
                <a:solidFill>
                  <a:srgbClr val="FFC000"/>
                </a:solidFill>
              </a:rPr>
              <a:t> </a:t>
            </a:r>
            <a:r>
              <a:rPr lang="nl-NL" sz="3600" dirty="0" err="1">
                <a:solidFill>
                  <a:srgbClr val="FFC000"/>
                </a:solidFill>
              </a:rPr>
              <a:t>namespace</a:t>
            </a:r>
            <a:r>
              <a:rPr lang="nl-NL" sz="3600" dirty="0">
                <a:solidFill>
                  <a:srgbClr val="FFC000"/>
                </a:solidFill>
              </a:rPr>
              <a:t> – e.g. IRODS</a:t>
            </a:r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856" y="1772816"/>
            <a:ext cx="8229600" cy="4353347"/>
          </a:xfrm>
        </p:spPr>
        <p:txBody>
          <a:bodyPr/>
          <a:lstStyle/>
          <a:p>
            <a:r>
              <a:rPr lang="nl-NL" dirty="0">
                <a:solidFill>
                  <a:srgbClr val="FFC000"/>
                </a:solidFill>
              </a:rPr>
              <a:t> 64 bit pointer</a:t>
            </a:r>
          </a:p>
          <a:p>
            <a:endParaRPr lang="nl-NL" dirty="0">
              <a:solidFill>
                <a:srgbClr val="FFC000"/>
              </a:solidFill>
            </a:endParaRPr>
          </a:p>
          <a:p>
            <a:endParaRPr lang="nl-NL" dirty="0">
              <a:solidFill>
                <a:srgbClr val="FFC000"/>
              </a:solidFill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21" b="21628"/>
          <a:stretch/>
        </p:blipFill>
        <p:spPr bwMode="auto">
          <a:xfrm>
            <a:off x="8137" y="2340510"/>
            <a:ext cx="8872977" cy="300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8856" y="53500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>
                <a:solidFill>
                  <a:srgbClr val="FFC000"/>
                </a:solidFill>
              </a:rPr>
              <a:t>Data </a:t>
            </a:r>
            <a:r>
              <a:rPr lang="nl-NL" sz="2400" dirty="0" err="1">
                <a:solidFill>
                  <a:srgbClr val="FFC000"/>
                </a:solidFill>
              </a:rPr>
              <a:t>about</a:t>
            </a:r>
            <a:endParaRPr lang="nl-NL" sz="2400" dirty="0">
              <a:solidFill>
                <a:srgbClr val="FFC000"/>
              </a:solidFill>
            </a:endParaRPr>
          </a:p>
          <a:p>
            <a:endParaRPr lang="nl-NL" sz="2400" dirty="0">
              <a:solidFill>
                <a:srgbClr val="FFC000"/>
              </a:solidFill>
            </a:endParaRPr>
          </a:p>
          <a:p>
            <a:r>
              <a:rPr lang="nl-NL" sz="2400" dirty="0">
                <a:solidFill>
                  <a:srgbClr val="FFC000"/>
                </a:solidFill>
              </a:rPr>
              <a:t>Metadata </a:t>
            </a:r>
            <a:endParaRPr lang="en-GB" sz="24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535113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C000"/>
                </a:solidFill>
              </a:rPr>
              <a:t>Big Data</a:t>
            </a:r>
            <a:endParaRPr lang="en-GB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04604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66328</TotalTime>
  <Words>717</Words>
  <Application>Microsoft Office PowerPoint</Application>
  <PresentationFormat>On-screen Show (4:3)</PresentationFormat>
  <Paragraphs>270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MS PGothic</vt:lpstr>
      <vt:lpstr>MS PGothic</vt:lpstr>
      <vt:lpstr>Arial</vt:lpstr>
      <vt:lpstr>Calibri</vt:lpstr>
      <vt:lpstr>Courier New</vt:lpstr>
      <vt:lpstr>DejaVu Sans</vt:lpstr>
      <vt:lpstr>Symbol</vt:lpstr>
      <vt:lpstr>Times New Roman</vt:lpstr>
      <vt:lpstr>Verdana</vt:lpstr>
      <vt:lpstr>2_Custom Design</vt:lpstr>
      <vt:lpstr>1_Custom Design</vt:lpstr>
      <vt:lpstr>Custom Design</vt:lpstr>
      <vt:lpstr>PowerPoint Presentation</vt:lpstr>
      <vt:lpstr>Mmodern data federations in Astronomy </vt:lpstr>
      <vt:lpstr>Astro-WISE – Data federations Distributed Information Systems - handling surveys since 2003  -   it works OmegaCEN@Kapteyn datacenter ~15-20 fte</vt:lpstr>
      <vt:lpstr>PowerPoint Presentation</vt:lpstr>
      <vt:lpstr>The Datacentric  approach local networks   and distributed  </vt:lpstr>
      <vt:lpstr>KiDS Quality control DR1-DR2-DR3 OmegaCAM@VST  740 sq deg</vt:lpstr>
      <vt:lpstr>PowerPoint Presentation</vt:lpstr>
      <vt:lpstr>MUSE @ VLT</vt:lpstr>
      <vt:lpstr>Extreme data lineage  the key of Astro-WISE unified namespace – e.g. IRODS</vt:lpstr>
      <vt:lpstr>The universe as a spreadsheet Target Diagram/Data lineage /backward chaining ++ programming - dependencies</vt:lpstr>
      <vt:lpstr>PowerPoint Presentation</vt:lpstr>
      <vt:lpstr>Weak gravitational lensing  as probe of dark matter</vt:lpstr>
      <vt:lpstr>Distributed communities acces-proces-calibrate-analyse publish</vt:lpstr>
      <vt:lpstr>PowerPoint Presentation</vt:lpstr>
      <vt:lpstr>PowerPoint Presentation</vt:lpstr>
      <vt:lpstr>PowerPoint Presentation</vt:lpstr>
      <vt:lpstr>PowerPoint Presentation</vt:lpstr>
      <vt:lpstr>EnEntangled information systems</vt:lpstr>
      <vt:lpstr>Information both in Physics and ICT  modeled as Entropy </vt:lpstr>
      <vt:lpstr>Cross over in vitro in vivo?</vt:lpstr>
      <vt:lpstr>Newton’s law of gravity   Verlinde 2009- 2011</vt:lpstr>
      <vt:lpstr>VeVerlinde 2016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valentyn</dc:creator>
  <cp:lastModifiedBy>Valentijn</cp:lastModifiedBy>
  <cp:revision>515</cp:revision>
  <dcterms:created xsi:type="dcterms:W3CDTF">2008-11-26T09:03:17Z</dcterms:created>
  <dcterms:modified xsi:type="dcterms:W3CDTF">2017-06-29T15:15:58Z</dcterms:modified>
</cp:coreProperties>
</file>