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6" r:id="rId13"/>
    <p:sldId id="267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62919-2C8F-4F55-8534-C6ECBA56C5AC}" type="datetimeFigureOut">
              <a:rPr lang="cs-CZ" smtClean="0"/>
              <a:t>28.05.2021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69A2D-D0B1-4E17-80E1-39545FAD5E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5674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9A2D-D0B1-4E17-80E1-39545FAD5EA5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7665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35691-62D9-4A30-B752-9006486E02FD}" type="datetimeFigureOut">
              <a:rPr lang="cs-CZ" smtClean="0"/>
              <a:t>28.05.2021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27B0-415F-449A-BCB4-E5FF21CCF4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922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35691-62D9-4A30-B752-9006486E02FD}" type="datetimeFigureOut">
              <a:rPr lang="cs-CZ" smtClean="0"/>
              <a:t>28.05.2021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27B0-415F-449A-BCB4-E5FF21CCF4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6855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35691-62D9-4A30-B752-9006486E02FD}" type="datetimeFigureOut">
              <a:rPr lang="cs-CZ" smtClean="0"/>
              <a:t>28.05.2021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27B0-415F-449A-BCB4-E5FF21CCF4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992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35691-62D9-4A30-B752-9006486E02FD}" type="datetimeFigureOut">
              <a:rPr lang="cs-CZ" smtClean="0"/>
              <a:t>28.05.2021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27B0-415F-449A-BCB4-E5FF21CCF4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1626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35691-62D9-4A30-B752-9006486E02FD}" type="datetimeFigureOut">
              <a:rPr lang="cs-CZ" smtClean="0"/>
              <a:t>28.05.2021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27B0-415F-449A-BCB4-E5FF21CCF4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1947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35691-62D9-4A30-B752-9006486E02FD}" type="datetimeFigureOut">
              <a:rPr lang="cs-CZ" smtClean="0"/>
              <a:t>28.05.2021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27B0-415F-449A-BCB4-E5FF21CCF4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2467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35691-62D9-4A30-B752-9006486E02FD}" type="datetimeFigureOut">
              <a:rPr lang="cs-CZ" smtClean="0"/>
              <a:t>28.05.2021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27B0-415F-449A-BCB4-E5FF21CCF4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2920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35691-62D9-4A30-B752-9006486E02FD}" type="datetimeFigureOut">
              <a:rPr lang="cs-CZ" smtClean="0"/>
              <a:t>28.05.2021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27B0-415F-449A-BCB4-E5FF21CCF4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476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35691-62D9-4A30-B752-9006486E02FD}" type="datetimeFigureOut">
              <a:rPr lang="cs-CZ" smtClean="0"/>
              <a:t>28.05.2021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27B0-415F-449A-BCB4-E5FF21CCF4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9961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35691-62D9-4A30-B752-9006486E02FD}" type="datetimeFigureOut">
              <a:rPr lang="cs-CZ" smtClean="0"/>
              <a:t>28.05.2021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27B0-415F-449A-BCB4-E5FF21CCF4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6478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35691-62D9-4A30-B752-9006486E02FD}" type="datetimeFigureOut">
              <a:rPr lang="cs-CZ" smtClean="0"/>
              <a:t>28.05.2021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27B0-415F-449A-BCB4-E5FF21CCF4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7287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35691-62D9-4A30-B752-9006486E02FD}" type="datetimeFigureOut">
              <a:rPr lang="cs-CZ" smtClean="0"/>
              <a:t>28.05.2021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027B0-415F-449A-BCB4-E5FF21CCF4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2144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Poh</a:t>
            </a:r>
            <a:r>
              <a:rPr lang="cs-CZ" dirty="0" smtClean="0"/>
              <a:t>yb v centrálním </a:t>
            </a:r>
            <a:br>
              <a:rPr lang="cs-CZ" dirty="0" smtClean="0"/>
            </a:br>
            <a:r>
              <a:rPr lang="cs-CZ" dirty="0" smtClean="0"/>
              <a:t>gravitačním poli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Pohyby těles ve Sluneční soustavě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673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907116">
            <a:off x="4057814" y="2139325"/>
            <a:ext cx="2618816" cy="4824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Co když je rychlost vyšší než úniková?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dosáhne-li těleso v centrálním gravitačním poli vyšší než únikové rychlosti, pohybuje se po </a:t>
            </a:r>
            <a:br>
              <a:rPr lang="cs-CZ" dirty="0" smtClean="0"/>
            </a:br>
            <a:r>
              <a:rPr lang="cs-CZ" dirty="0" smtClean="0"/>
              <a:t>tzv. </a:t>
            </a:r>
            <a:r>
              <a:rPr lang="cs-CZ" b="1" dirty="0" smtClean="0"/>
              <a:t>hyperbole</a:t>
            </a:r>
            <a:r>
              <a:rPr lang="cs-CZ" dirty="0" smtClean="0"/>
              <a:t> </a:t>
            </a:r>
          </a:p>
          <a:p>
            <a:pPr marL="457200" lvl="1" indent="0" algn="just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647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276872"/>
            <a:ext cx="8229600" cy="1143000"/>
          </a:xfrm>
        </p:spPr>
        <p:txBody>
          <a:bodyPr/>
          <a:lstStyle/>
          <a:p>
            <a:r>
              <a:rPr lang="cs-CZ" dirty="0" smtClean="0"/>
              <a:t>Keplerovy zákony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502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Keplerovy zákony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cs-CZ" sz="2800" dirty="0" smtClean="0"/>
              <a:t>Zákonitosti pohybu těles kolem velice hmotného centra (původně planet kolem Slunce)</a:t>
            </a:r>
          </a:p>
          <a:p>
            <a:pPr marL="0" indent="0" algn="just">
              <a:buNone/>
            </a:pPr>
            <a:endParaRPr lang="cs-CZ" sz="2800" dirty="0" smtClean="0"/>
          </a:p>
          <a:p>
            <a:pPr algn="just"/>
            <a:r>
              <a:rPr lang="cs-CZ" sz="2800" dirty="0" smtClean="0"/>
              <a:t>formuloval je astronom </a:t>
            </a:r>
            <a:r>
              <a:rPr lang="cs-CZ" sz="2800" b="1" dirty="0" smtClean="0"/>
              <a:t>Johannes Kepler</a:t>
            </a:r>
            <a:r>
              <a:rPr lang="cs-CZ" sz="2800" dirty="0" smtClean="0"/>
              <a:t> roku 1609 po několika letech pozorování a práce v Praze</a:t>
            </a:r>
          </a:p>
          <a:p>
            <a:pPr marL="0" indent="0" algn="just">
              <a:buNone/>
            </a:pPr>
            <a:endParaRPr lang="cs-CZ" sz="2800" dirty="0" smtClean="0"/>
          </a:p>
          <a:p>
            <a:pPr algn="just"/>
            <a:r>
              <a:rPr lang="cs-CZ" sz="2800" dirty="0" smtClean="0"/>
              <a:t>Odpovídají na 3 otázky:</a:t>
            </a:r>
          </a:p>
          <a:p>
            <a:pPr lvl="1" algn="just"/>
            <a:r>
              <a:rPr lang="cs-CZ" sz="2400" dirty="0" smtClean="0"/>
              <a:t>Po jakých trajektoriích planety (a jiná tělesa) obíhají?</a:t>
            </a:r>
          </a:p>
          <a:p>
            <a:pPr lvl="1" algn="just"/>
            <a:r>
              <a:rPr lang="cs-CZ" sz="2400" dirty="0" smtClean="0"/>
              <a:t>Jakou rychlostí se planety na své trajektorii pohybují?</a:t>
            </a:r>
          </a:p>
          <a:p>
            <a:pPr lvl="1" algn="just"/>
            <a:r>
              <a:rPr lang="cs-CZ" sz="2400" dirty="0" smtClean="0"/>
              <a:t>Jak souvisí vzdálenost planety od Slunce s její oběžnou dobou?</a:t>
            </a:r>
          </a:p>
          <a:p>
            <a:pPr lvl="1" algn="just"/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60221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</a:t>
            </a:r>
            <a:r>
              <a:rPr lang="cs-CZ" dirty="0" smtClean="0"/>
              <a:t> Keplerův zákon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i="1" dirty="0" smtClean="0"/>
              <a:t>„Planety se pohybují kolem Slunce po elipsách </a:t>
            </a:r>
            <a:r>
              <a:rPr lang="cs-CZ" b="1" i="1" dirty="0" smtClean="0"/>
              <a:t>málo odlišných kružnic</a:t>
            </a:r>
            <a:r>
              <a:rPr lang="cs-CZ" i="1" dirty="0" smtClean="0"/>
              <a:t>, v jejichž společném ohnisku je Slunce.“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404188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Keplerův zákon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i="1" dirty="0" smtClean="0"/>
              <a:t>„Obsahy ploch opsaných průvodičem planety za jednotku času jsou konstantní.“</a:t>
            </a:r>
            <a:endParaRPr lang="cs-CZ" i="1" dirty="0"/>
          </a:p>
        </p:txBody>
      </p:sp>
      <p:pic>
        <p:nvPicPr>
          <p:cNvPr id="7170" name="Picture 2" descr="https://lh3.googleusercontent.com/proxy/DUl83BgbLIE5uKbKW35h8Xq3goXsyUJx-ee_DteJMmeAj5XqufPIVC758WbRTRg18mJRzOKheee-txrm3Wt6Nbk0NEtO_mDIYra9G-sJofmKB2rHktlggNxUWfwwAxeCaTNKgmLXDMY4wgnXTWojM61RE_o8-zB0hqsvqmuekdOiCBv1K0kKleTvppksMHsBiW-7gbNY_fVuusxdPCLY0UhmT5O2si1Kohz9f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449" y="2924942"/>
            <a:ext cx="7488832" cy="3182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143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Vysvětlení 2. Keplerova zákona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cs-CZ" dirty="0" smtClean="0"/>
                  <a:t>můžeme využít zákon zachování mechanické energie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𝑝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latin typeface="Cambria Math"/>
                      </a:rPr>
                      <m:t>𝑘𝑜𝑛𝑠𝑡</m:t>
                    </m:r>
                    <m:r>
                      <a:rPr lang="cs-CZ" b="0" i="1" smtClean="0">
                        <a:latin typeface="Cambria Math"/>
                      </a:rPr>
                      <m:t>.)</m:t>
                    </m:r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 smtClean="0"/>
              </a:p>
              <a:p>
                <a:pPr lvl="1" algn="just"/>
                <a:r>
                  <a:rPr lang="cs-CZ" dirty="0" smtClean="0"/>
                  <a:t>při velké vzdálenosti od Slunce má planeta velkou potenciální energii, musí tedy mít menší kinetickou energii a pohybuje se pomaleji</a:t>
                </a:r>
              </a:p>
              <a:p>
                <a:pPr marL="457200" lvl="1" indent="0" algn="just">
                  <a:buNone/>
                </a:pPr>
                <a:endParaRPr lang="cs-CZ" dirty="0" smtClean="0"/>
              </a:p>
              <a:p>
                <a:pPr lvl="1" algn="just"/>
                <a:r>
                  <a:rPr lang="cs-CZ" dirty="0" smtClean="0"/>
                  <a:t>při menší vzdálenosti je naopak potenciální energie menší, kinetická energie vyšší – je tedy vyšší i rychlost</a:t>
                </a:r>
                <a:endParaRPr lang="cs-CZ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2830" r="-2519" b="-28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484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Keplerův zákon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 algn="just">
                  <a:buNone/>
                </a:pPr>
                <a:r>
                  <a:rPr lang="cs-CZ" sz="2400" i="1" dirty="0" smtClean="0"/>
                  <a:t>„Poměr druhých mocnin oběžných dob dvou planet se rovná poměru třetích mocnin hlavních poloos jejich trajektorií.“</a:t>
                </a:r>
              </a:p>
              <a:p>
                <a:pPr marL="0" indent="0" algn="just">
                  <a:buNone/>
                </a:pPr>
                <a:endParaRPr lang="cs-CZ" sz="2400" i="1" dirty="0" smtClean="0"/>
              </a:p>
              <a:p>
                <a:pPr marL="0" indent="0" algn="just">
                  <a:buNone/>
                </a:pPr>
                <a:r>
                  <a:rPr lang="cs-CZ" sz="2400" dirty="0" smtClean="0"/>
                  <a:t>Pro dvě planety 1 a 2 tedy platí</a:t>
                </a:r>
                <a:r>
                  <a:rPr lang="cs-CZ" sz="2400" i="1" dirty="0" smtClean="0"/>
                  <a:t>:</a:t>
                </a:r>
              </a:p>
              <a:p>
                <a:pPr marL="0" indent="0" algn="just">
                  <a:buNone/>
                </a:pPr>
                <a:endParaRPr lang="cs-CZ" sz="2400" i="1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Sup>
                                <m:sSubSupPr>
                                  <m:ctrlPr>
                                    <a:rPr lang="cs-CZ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/>
                              </m:sSubSup>
                            </m:e>
                            <m:sup>
                              <m:r>
                                <a:rPr lang="cs-CZ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Sup>
                                <m:sSubSupPr>
                                  <m:ctrlPr>
                                    <a:rPr lang="cs-CZ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/>
                              </m:sSubSup>
                            </m:e>
                            <m:sup>
                              <m:r>
                                <a:rPr lang="cs-CZ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Sup>
                                <m:sSubSupPr>
                                  <m:ctrlPr>
                                    <a:rPr lang="cs-CZ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/>
                              </m:sSubSup>
                            </m:e>
                            <m:sup>
                              <m:r>
                                <a:rPr lang="cs-CZ" sz="24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Sup>
                                <m:sSubSupPr>
                                  <m:ctrlPr>
                                    <a:rPr lang="cs-CZ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/>
                              </m:sSubSup>
                            </m:e>
                            <m:sup>
                              <m:r>
                                <a:rPr lang="cs-CZ" sz="24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sz="2400" i="1" dirty="0" smtClean="0"/>
              </a:p>
              <a:p>
                <a:pPr marL="0" indent="0" algn="just">
                  <a:buNone/>
                </a:pPr>
                <a:endParaRPr lang="cs-CZ" sz="2400" i="1" dirty="0" smtClean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/>
                      </a:rPr>
                      <m:t>𝑎</m:t>
                    </m:r>
                  </m:oMath>
                </a14:m>
                <a:r>
                  <a:rPr lang="cs-CZ" sz="2400" i="1" dirty="0" smtClean="0"/>
                  <a:t>... 	</a:t>
                </a:r>
                <a:r>
                  <a:rPr lang="cs-CZ" sz="2400" dirty="0" smtClean="0"/>
                  <a:t>délka hlavní poloosy (můžeme vzít střední vzdálenost 	planety od Slunce, protože planety se pohybují přibližně po 	kružnicích)</a:t>
                </a:r>
              </a:p>
              <a:p>
                <a:pPr marL="0" indent="0" algn="just">
                  <a:buNone/>
                </a:pPr>
                <a:endParaRPr lang="cs-CZ" sz="2400" dirty="0" smtClean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/>
                      </a:rPr>
                      <m:t>𝑇</m:t>
                    </m:r>
                    <m:r>
                      <a:rPr lang="cs-CZ" sz="2400" b="0" i="1" smtClean="0">
                        <a:latin typeface="Cambria Math"/>
                      </a:rPr>
                      <m:t>… </m:t>
                    </m:r>
                  </m:oMath>
                </a14:m>
                <a:r>
                  <a:rPr lang="cs-CZ" sz="2400" dirty="0" smtClean="0"/>
                  <a:t>	doba jednoho oběhu kolem Slunce (na Zemi jeden rok)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89" t="-2156" r="-177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343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Vzdálenost Země od Slunce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800" dirty="0" smtClean="0"/>
              <a:t>střední vzdálenost Země od Slunce je přibl. </a:t>
            </a:r>
            <a:br>
              <a:rPr lang="cs-CZ" sz="2800" dirty="0" smtClean="0"/>
            </a:br>
            <a:r>
              <a:rPr lang="cs-CZ" sz="2800" dirty="0" smtClean="0"/>
              <a:t>150 000 000 km</a:t>
            </a:r>
          </a:p>
          <a:p>
            <a:pPr lvl="1" algn="just"/>
            <a:r>
              <a:rPr lang="cs-CZ" dirty="0" smtClean="0"/>
              <a:t>tuto vzdálenost nazýváme </a:t>
            </a:r>
            <a:r>
              <a:rPr lang="cs-CZ" b="1" dirty="0" smtClean="0"/>
              <a:t>astronomická jednotka</a:t>
            </a:r>
            <a:r>
              <a:rPr lang="cs-CZ" dirty="0" smtClean="0"/>
              <a:t> (AU – </a:t>
            </a:r>
            <a:r>
              <a:rPr lang="cs-CZ" i="1" dirty="0" smtClean="0"/>
              <a:t>astronomical unit</a:t>
            </a:r>
            <a:r>
              <a:rPr lang="cs-CZ" dirty="0" smtClean="0"/>
              <a:t>)</a:t>
            </a:r>
          </a:p>
          <a:p>
            <a:pPr marL="457200" lvl="1" indent="0" algn="just">
              <a:buNone/>
            </a:pPr>
            <a:endParaRPr lang="cs-CZ" dirty="0" smtClean="0"/>
          </a:p>
          <a:p>
            <a:pPr algn="just"/>
            <a:r>
              <a:rPr lang="cs-CZ" sz="2800" dirty="0" smtClean="0"/>
              <a:t>vzdálenosti ve Sluneční soustavě obvykle udáváme právě pomocí AU (kilometr je příliš malý)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65285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dirty="0" smtClean="0"/>
              <a:t>Příklad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68760"/>
                <a:ext cx="8229600" cy="4857403"/>
              </a:xfrm>
            </p:spPr>
            <p:txBody>
              <a:bodyPr>
                <a:normAutofit fontScale="70000" lnSpcReduction="20000"/>
              </a:bodyPr>
              <a:lstStyle/>
              <a:p>
                <a:pPr algn="just"/>
                <a:r>
                  <a:rPr lang="cs-CZ" sz="2400" dirty="0" smtClean="0"/>
                  <a:t>Jupiter oběhne kolem Slunce za 12 let. Jaká je jeho vzdálenost od Slunce v astronomických jednotkách?</a:t>
                </a:r>
              </a:p>
              <a:p>
                <a:pPr marL="0" indent="0" algn="just">
                  <a:buNone/>
                </a:pPr>
                <a:endParaRPr lang="cs-CZ" sz="2400" dirty="0" smtClean="0"/>
              </a:p>
              <a:p>
                <a:pPr algn="just"/>
                <a:r>
                  <a:rPr lang="cs-CZ" sz="2400" dirty="0" smtClean="0"/>
                  <a:t>Řešení: Porovnáním se Zemí.</a:t>
                </a:r>
              </a:p>
              <a:p>
                <a:pPr lvl="1" algn="just"/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</a:rPr>
                          <m:t>𝑍𝑒𝑚</m:t>
                        </m:r>
                        <m:r>
                          <a:rPr lang="cs-CZ" sz="2400" b="0" i="1" smtClean="0">
                            <a:latin typeface="Cambria Math"/>
                          </a:rPr>
                          <m:t>ě</m:t>
                        </m:r>
                      </m:sub>
                    </m:sSub>
                    <m:r>
                      <a:rPr lang="cs-CZ" sz="2400" b="0" i="1" smtClean="0">
                        <a:latin typeface="Cambria Math"/>
                      </a:rPr>
                      <m:t>=1 </m:t>
                    </m:r>
                  </m:oMath>
                </a14:m>
                <a:r>
                  <a:rPr lang="cs-CZ" sz="2400" dirty="0" smtClean="0"/>
                  <a:t>rok,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</a:rPr>
                          <m:t>𝑍𝑒𝑚</m:t>
                        </m:r>
                        <m:r>
                          <a:rPr lang="cs-CZ" sz="2400" b="0" i="1" smtClean="0">
                            <a:latin typeface="Cambria Math"/>
                          </a:rPr>
                          <m:t>ě</m:t>
                        </m:r>
                      </m:sub>
                    </m:sSub>
                    <m:r>
                      <a:rPr lang="cs-CZ" sz="2400" b="0" i="1" smtClean="0">
                        <a:latin typeface="Cambria Math"/>
                      </a:rPr>
                      <m:t>=1 </m:t>
                    </m:r>
                  </m:oMath>
                </a14:m>
                <a:r>
                  <a:rPr lang="cs-CZ" sz="2400" dirty="0" smtClean="0"/>
                  <a:t>AU, </a:t>
                </a:r>
                <a14:m>
                  <m:oMath xmlns:m="http://schemas.openxmlformats.org/officeDocument/2006/math">
                    <m:r>
                      <a:rPr lang="cs-CZ" sz="2400" b="0" i="0" smtClean="0">
                        <a:latin typeface="Cambria Math"/>
                      </a:rPr>
                      <m:t>   </m:t>
                    </m:r>
                    <m:r>
                      <a:rPr lang="cs-CZ" sz="2400" b="0" i="1" smtClean="0">
                        <a:latin typeface="Cambria Math"/>
                      </a:rPr>
                      <m:t>   </m:t>
                    </m:r>
                    <m:sSub>
                      <m:sSub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</a:rPr>
                          <m:t>𝐽𝑢𝑝𝑖𝑡𝑒𝑟</m:t>
                        </m:r>
                      </m:sub>
                    </m:sSub>
                    <m:r>
                      <a:rPr lang="cs-CZ" sz="2400" b="0" i="1" smtClean="0">
                        <a:latin typeface="Cambria Math"/>
                      </a:rPr>
                      <m:t>=12 </m:t>
                    </m:r>
                    <m:r>
                      <m:rPr>
                        <m:sty m:val="p"/>
                      </m:rPr>
                      <a:rPr lang="cs-CZ" sz="2400" b="0" i="0" smtClean="0">
                        <a:latin typeface="Cambria Math"/>
                      </a:rPr>
                      <m:t>let</m:t>
                    </m:r>
                  </m:oMath>
                </a14:m>
                <a:endParaRPr lang="cs-CZ" sz="2400" dirty="0" smtClean="0"/>
              </a:p>
              <a:p>
                <a:pPr marL="457200" lvl="1" indent="0" algn="just">
                  <a:buNone/>
                </a:pPr>
                <a:endParaRPr lang="cs-CZ" sz="2400" dirty="0" smtClean="0"/>
              </a:p>
              <a:p>
                <a:pPr marL="457200" lvl="1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Sup>
                                <m:sSubSupPr>
                                  <m:ctrlPr>
                                    <a:rPr lang="cs-CZ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𝑍𝑒𝑚</m:t>
                                  </m:r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ě</m:t>
                                  </m:r>
                                </m:sub>
                                <m:sup/>
                              </m:sSubSup>
                            </m:e>
                            <m:sup>
                              <m:r>
                                <a:rPr lang="cs-CZ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Sup>
                                <m:sSubSupPr>
                                  <m:ctrlPr>
                                    <a:rPr lang="cs-CZ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𝐽𝑢𝑝𝑖𝑡𝑒𝑟</m:t>
                                  </m:r>
                                </m:sub>
                                <m:sup/>
                              </m:sSubSup>
                            </m:e>
                            <m:sup>
                              <m:r>
                                <a:rPr lang="cs-CZ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Sup>
                                <m:sSubSupPr>
                                  <m:ctrlPr>
                                    <a:rPr lang="cs-CZ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𝑍𝑒𝑚</m:t>
                                  </m:r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ě</m:t>
                                  </m:r>
                                </m:sub>
                                <m:sup/>
                              </m:sSubSup>
                            </m:e>
                            <m:sup>
                              <m:r>
                                <a:rPr lang="cs-CZ" sz="24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Sup>
                                <m:sSubSupPr>
                                  <m:ctrlPr>
                                    <a:rPr lang="cs-CZ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𝐽𝑢𝑝𝑖𝑡𝑒𝑟</m:t>
                                  </m:r>
                                </m:sub>
                                <m:sup/>
                              </m:sSubSup>
                            </m:e>
                            <m:sup>
                              <m:r>
                                <a:rPr lang="cs-CZ" sz="24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sz="2400" i="1" dirty="0" smtClean="0"/>
              </a:p>
              <a:p>
                <a:pPr marL="457200" lvl="1" indent="0" algn="just">
                  <a:buNone/>
                </a:pPr>
                <a:endParaRPr lang="cs-CZ" sz="2400" i="1" dirty="0"/>
              </a:p>
              <a:p>
                <a:pPr marL="457200" lvl="1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𝐽𝑢𝑝𝑖𝑡𝑒𝑟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cs-CZ" sz="2400" b="0" i="1" smtClean="0">
                              <a:latin typeface="Cambria Math"/>
                            </a:rPr>
                            <m:t>3</m:t>
                          </m:r>
                        </m:deg>
                        <m:e>
                          <m:sSup>
                            <m:sSup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Sup>
                                <m:sSubSupPr>
                                  <m:ctrlPr>
                                    <a:rPr lang="cs-CZ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𝑍𝑒𝑚</m:t>
                                  </m:r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ě</m:t>
                                  </m:r>
                                </m:sub>
                                <m:sup/>
                              </m:sSubSup>
                            </m:e>
                            <m:sup>
                              <m:r>
                                <a:rPr lang="cs-CZ" sz="24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cs-CZ" sz="2400" b="0" i="1" smtClean="0">
                              <a:latin typeface="Cambria Math"/>
                            </a:rPr>
                            <m:t>⋅</m:t>
                          </m:r>
                          <m:f>
                            <m:f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cs-CZ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sSubSup>
                                    <m:sSubSupPr>
                                      <m:ctrlPr>
                                        <a:rPr lang="cs-CZ" sz="2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cs-CZ" sz="2400" b="0" i="1" smtClean="0">
                                          <a:latin typeface="Cambria Math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cs-CZ" sz="2400" b="0" i="1" smtClean="0">
                                          <a:latin typeface="Cambria Math"/>
                                        </a:rPr>
                                        <m:t>𝐽𝑢𝑝𝑖𝑡𝑒𝑟</m:t>
                                      </m:r>
                                    </m:sub>
                                    <m:sup/>
                                  </m:sSubSup>
                                </m:e>
                                <m:sup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cs-CZ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sSubSup>
                                    <m:sSubSupPr>
                                      <m:ctrlPr>
                                        <a:rPr lang="cs-CZ" sz="2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cs-CZ" sz="2400" b="0" i="1" smtClean="0">
                                          <a:latin typeface="Cambria Math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cs-CZ" sz="2400" b="0" i="1" smtClean="0">
                                          <a:latin typeface="Cambria Math"/>
                                        </a:rPr>
                                        <m:t>𝑍𝑒𝑚</m:t>
                                      </m:r>
                                      <m:r>
                                        <a:rPr lang="cs-CZ" sz="2400" b="0" i="1" smtClean="0">
                                          <a:latin typeface="Cambria Math"/>
                                        </a:rPr>
                                        <m:t>ě</m:t>
                                      </m:r>
                                    </m:sub>
                                    <m:sup/>
                                  </m:sSubSup>
                                </m:e>
                                <m:sup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</m:oMath>
                  </m:oMathPara>
                </a14:m>
                <a:endParaRPr lang="cs-CZ" sz="2400" i="1" dirty="0" smtClean="0"/>
              </a:p>
              <a:p>
                <a:pPr marL="457200" lvl="1" indent="0" algn="just">
                  <a:buNone/>
                </a:pPr>
                <a:endParaRPr lang="cs-CZ" sz="2400" i="1" dirty="0" smtClean="0"/>
              </a:p>
              <a:p>
                <a:pPr marL="457200" lvl="1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/>
                            </a:rPr>
                            <m:t>𝑱𝒖𝒑𝒊𝒕𝒆𝒓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cs-CZ" sz="2400" b="0" i="1" smtClean="0">
                              <a:latin typeface="Cambria Math"/>
                            </a:rPr>
                            <m:t>3</m:t>
                          </m:r>
                        </m:deg>
                        <m:e>
                          <m:sSup>
                            <m:sSup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i="1" smtClean="0">
                                  <a:latin typeface="Cambria Math"/>
                                </a:rPr>
                                <m:t>1</m:t>
                              </m:r>
                            </m:e>
                            <m:sup>
                              <m:r>
                                <a:rPr lang="cs-CZ" sz="24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cs-CZ" sz="2400" b="0" i="1" smtClean="0">
                              <a:latin typeface="Cambria Math"/>
                            </a:rPr>
                            <m:t>⋅</m:t>
                          </m:r>
                          <m:f>
                            <m:f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cs-CZ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12</m:t>
                                  </m:r>
                                </m:e>
                                <m:sup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cs-CZ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  <m:r>
                        <m:rPr>
                          <m:sty m:val="p"/>
                        </m:rPr>
                        <a:rPr lang="cs-CZ" sz="2400" b="0" i="0" smtClean="0">
                          <a:latin typeface="Cambria Math"/>
                        </a:rPr>
                        <m:t>AU</m:t>
                      </m:r>
                      <m:r>
                        <a:rPr lang="cs-CZ" sz="2400" b="0" i="0" smtClean="0">
                          <a:latin typeface="Cambria Math"/>
                        </a:rPr>
                        <m:t>=</m:t>
                      </m:r>
                      <m:rad>
                        <m:ra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cs-CZ" sz="2400" b="0" i="1" smtClean="0">
                              <a:latin typeface="Cambria Math"/>
                            </a:rPr>
                            <m:t>3</m:t>
                          </m:r>
                        </m:deg>
                        <m:e>
                          <m:r>
                            <a:rPr lang="cs-CZ" sz="2400" i="1" smtClean="0">
                              <a:latin typeface="Cambria Math"/>
                            </a:rPr>
                            <m:t>1</m:t>
                          </m:r>
                          <m:r>
                            <a:rPr lang="cs-CZ" sz="2400" b="0" i="1" smtClean="0">
                              <a:latin typeface="Cambria Math"/>
                            </a:rPr>
                            <m:t>44</m:t>
                          </m:r>
                        </m:e>
                      </m:rad>
                      <m:r>
                        <a:rPr lang="cs-CZ" sz="2400" b="0" i="1" smtClean="0">
                          <a:latin typeface="Cambria Math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cs-CZ" sz="2400" b="0" i="0" smtClean="0">
                          <a:latin typeface="Cambria Math"/>
                        </a:rPr>
                        <m:t>AU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≈</m:t>
                      </m:r>
                      <m:r>
                        <a:rPr lang="cs-CZ" sz="2400" b="1" i="1" smtClean="0">
                          <a:latin typeface="Cambria Math"/>
                          <a:ea typeface="Cambria Math"/>
                        </a:rPr>
                        <m:t>𝟓</m:t>
                      </m:r>
                      <m:r>
                        <a:rPr lang="cs-CZ" sz="2400" b="1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cs-CZ" sz="2400" b="1" i="1" smtClean="0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cs-CZ" sz="2400" b="1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cs-CZ" sz="2400" b="1" i="0" smtClean="0">
                          <a:latin typeface="Cambria Math"/>
                          <a:ea typeface="Cambria Math"/>
                        </a:rPr>
                        <m:t>𝐀𝐔</m:t>
                      </m:r>
                    </m:oMath>
                  </m:oMathPara>
                </a14:m>
                <a:endParaRPr lang="cs-CZ" sz="2400" b="1" dirty="0" smtClean="0"/>
              </a:p>
              <a:p>
                <a:pPr marL="457200" lvl="1" indent="0" algn="just">
                  <a:buNone/>
                </a:pPr>
                <a:endParaRPr lang="cs-CZ" sz="2400" i="1" dirty="0" smtClean="0"/>
              </a:p>
              <a:p>
                <a:pPr marL="457200" lvl="1" indent="0" algn="just">
                  <a:buNone/>
                </a:pPr>
                <a:endParaRPr lang="cs-CZ" sz="2400" i="1" dirty="0" smtClean="0"/>
              </a:p>
              <a:p>
                <a:pPr marL="457200" lvl="1" indent="0" algn="just">
                  <a:buNone/>
                </a:pPr>
                <a:endParaRPr lang="cs-CZ" sz="24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68760"/>
                <a:ext cx="8229600" cy="4857403"/>
              </a:xfrm>
              <a:blipFill>
                <a:blip r:embed="rId2"/>
                <a:stretch>
                  <a:fillRect l="-370" t="-1255" r="-44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0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Pohyb kruhovou rychlostí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algn="just"/>
                <a:r>
                  <a:rPr lang="cs-CZ" sz="2800" dirty="0" smtClean="0"/>
                  <a:t>pohybuje-li se družice v gravitačním poli velmi těžkého tělesa (Země, Slunce, Jupitera, černé díry...) ve vzdálenosti </a:t>
                </a: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𝑟</m:t>
                    </m:r>
                  </m:oMath>
                </a14:m>
                <a:r>
                  <a:rPr lang="cs-CZ" sz="2800" dirty="0" smtClean="0"/>
                  <a:t> od jeho středu tzv. kruhovou rychlostí, obíhá družice kolem tělesa po </a:t>
                </a:r>
                <a:r>
                  <a:rPr lang="cs-CZ" sz="2800" b="1" dirty="0" smtClean="0"/>
                  <a:t>kružnici </a:t>
                </a:r>
              </a:p>
              <a:p>
                <a:pPr marL="0" indent="0" algn="just">
                  <a:buNone/>
                </a:pPr>
                <a:endParaRPr lang="cs-CZ" sz="2800" b="1" dirty="0" smtClean="0"/>
              </a:p>
              <a:p>
                <a:pPr algn="just"/>
                <a:r>
                  <a:rPr lang="cs-CZ" sz="2800" dirty="0" smtClean="0"/>
                  <a:t>Závislost kruhové rychlosti na </a:t>
                </a: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𝑟</m:t>
                    </m:r>
                  </m:oMath>
                </a14:m>
                <a:r>
                  <a:rPr lang="cs-CZ" sz="2800" dirty="0" smtClean="0"/>
                  <a:t>:</a:t>
                </a:r>
              </a:p>
              <a:p>
                <a:pPr marL="0" indent="0" algn="just">
                  <a:buNone/>
                </a:pPr>
                <a:endParaRPr lang="cs-CZ" sz="2800" dirty="0" smtClean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𝒗</m:t>
                          </m:r>
                        </m:e>
                        <m:sub>
                          <m:r>
                            <a:rPr lang="cs-CZ" sz="2800" b="1" i="1" smtClean="0">
                              <a:latin typeface="Cambria Math"/>
                            </a:rPr>
                            <m:t>𝒌</m:t>
                          </m:r>
                        </m:sub>
                      </m:sSub>
                      <m:r>
                        <a:rPr lang="cs-CZ" sz="2800" b="1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sz="28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cs-CZ" sz="2800" b="1" i="1" smtClean="0">
                                  <a:latin typeface="Cambria Math"/>
                                  <a:ea typeface="Cambria Math"/>
                                </a:rPr>
                                <m:t>𝜿</m:t>
                              </m:r>
                              <m:r>
                                <a:rPr lang="cs-CZ" sz="2800" b="1" i="1" smtClean="0">
                                  <a:latin typeface="Cambria Math"/>
                                  <a:ea typeface="Cambria Math"/>
                                </a:rPr>
                                <m:t>⋅</m:t>
                              </m:r>
                              <m:r>
                                <a:rPr lang="cs-CZ" sz="2800" b="1" i="1" smtClean="0">
                                  <a:latin typeface="Cambria Math"/>
                                  <a:ea typeface="Cambria Math"/>
                                </a:rPr>
                                <m:t>𝑴</m:t>
                              </m:r>
                            </m:num>
                            <m:den>
                              <m:r>
                                <a:rPr lang="cs-CZ" sz="2800" b="1" i="1" smtClean="0">
                                  <a:latin typeface="Cambria Math"/>
                                  <a:ea typeface="Cambria Math"/>
                                </a:rPr>
                                <m:t>𝒓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cs-CZ" sz="2800" b="1" dirty="0" smtClean="0"/>
              </a:p>
              <a:p>
                <a:pPr marL="0" indent="0" algn="just">
                  <a:buNone/>
                </a:pPr>
                <a:endParaRPr lang="cs-CZ" sz="2800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2156" r="-2519" b="-90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908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cs-CZ" dirty="0" smtClean="0"/>
                  <a:t>Co když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dru</m:t>
                        </m:r>
                        <m:r>
                          <a:rPr lang="cs-CZ" b="0" i="0" smtClean="0">
                            <a:latin typeface="Cambria Math"/>
                          </a:rPr>
                          <m:t>ž</m:t>
                        </m:r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ice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&gt;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cs-CZ" b="0" i="0" smtClean="0">
                        <a:latin typeface="Cambria Math"/>
                      </a:rPr>
                      <m:t>?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85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308" y="1628800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cs-CZ" sz="2800" dirty="0" smtClean="0"/>
              <a:t>pohybuje-li se družice o málo vyšší rychlostí, než je kruhová rychlost, obíhá po tzv. </a:t>
            </a:r>
            <a:r>
              <a:rPr lang="cs-CZ" sz="2800" b="1" dirty="0" smtClean="0"/>
              <a:t>elipse</a:t>
            </a:r>
            <a:r>
              <a:rPr lang="cs-CZ" sz="2800" dirty="0" smtClean="0"/>
              <a:t>, v jejímž </a:t>
            </a:r>
            <a:r>
              <a:rPr lang="cs-CZ" sz="2800" b="1" dirty="0" smtClean="0"/>
              <a:t>ohnisku</a:t>
            </a:r>
            <a:r>
              <a:rPr lang="cs-CZ" sz="2800" dirty="0" smtClean="0"/>
              <a:t> je obíhané těleso (např. Země, Slunce...)</a:t>
            </a:r>
            <a:endParaRPr lang="cs-CZ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996952"/>
            <a:ext cx="6230888" cy="3722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19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Úniková rychlost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algn="just"/>
                <a:r>
                  <a:rPr lang="cs-CZ" sz="2800" dirty="0" smtClean="0"/>
                  <a:t>při určité počáteční rychlosti, kterou nazýváme </a:t>
                </a:r>
                <a:r>
                  <a:rPr lang="cs-CZ" sz="2800" b="1" dirty="0" smtClean="0"/>
                  <a:t>úniková rychlost</a:t>
                </a:r>
                <a:r>
                  <a:rPr lang="cs-CZ" sz="2800" dirty="0" smtClean="0"/>
                  <a:t>, již družice kolem tělesa neobíhá, pohybuje se po tzv. </a:t>
                </a:r>
                <a:r>
                  <a:rPr lang="cs-CZ" sz="2800" b="1" dirty="0" smtClean="0"/>
                  <a:t>parabole </a:t>
                </a:r>
                <a:r>
                  <a:rPr lang="cs-CZ" sz="2800" dirty="0" smtClean="0"/>
                  <a:t>a „uniká“ vlivu gravitačního pole</a:t>
                </a:r>
              </a:p>
              <a:p>
                <a:pPr marL="0" indent="0" algn="just">
                  <a:buNone/>
                </a:pPr>
                <a:endParaRPr lang="cs-CZ" sz="2800" b="1" dirty="0" smtClean="0"/>
              </a:p>
              <a:p>
                <a:pPr algn="just"/>
                <a:r>
                  <a:rPr lang="cs-CZ" sz="2800" dirty="0"/>
                  <a:t>v</a:t>
                </a:r>
                <a:r>
                  <a:rPr lang="cs-CZ" sz="2800" dirty="0" smtClean="0"/>
                  <a:t>ztah únikové rychlosti a kruhové rychlosti:</a:t>
                </a:r>
              </a:p>
              <a:p>
                <a:pPr algn="just"/>
                <a:endParaRPr lang="cs-CZ" sz="2800" dirty="0" smtClean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𝑢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⋅</m:t>
                          </m:r>
                          <m:f>
                            <m:fPr>
                              <m:ctrlPr>
                                <a:rPr lang="cs-CZ" sz="28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cs-CZ" sz="2800" b="1" i="1" smtClean="0">
                                  <a:latin typeface="Cambria Math"/>
                                  <a:ea typeface="Cambria Math"/>
                                </a:rPr>
                                <m:t>𝜿</m:t>
                              </m:r>
                              <m:r>
                                <a:rPr lang="cs-CZ" sz="2800" b="1" i="1" smtClean="0">
                                  <a:latin typeface="Cambria Math"/>
                                  <a:ea typeface="Cambria Math"/>
                                </a:rPr>
                                <m:t>𝑴</m:t>
                              </m:r>
                            </m:num>
                            <m:den>
                              <m:r>
                                <a:rPr lang="cs-CZ" sz="2800" b="1" i="1" smtClean="0">
                                  <a:latin typeface="Cambria Math"/>
                                  <a:ea typeface="Cambria Math"/>
                                </a:rPr>
                                <m:t>𝒓</m:t>
                              </m:r>
                            </m:den>
                          </m:f>
                        </m:e>
                      </m:rad>
                      <m:r>
                        <a:rPr lang="cs-CZ" sz="2800" b="0" i="1" smtClean="0"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⋅</m:t>
                      </m:r>
                      <m:sSub>
                        <m:sSubPr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cs-CZ" sz="2800" dirty="0" smtClean="0"/>
              </a:p>
              <a:p>
                <a:pPr marL="0" indent="0" algn="just">
                  <a:buNone/>
                </a:pPr>
                <a:endParaRPr lang="cs-CZ" sz="2800" dirty="0" smtClean="0"/>
              </a:p>
              <a:p>
                <a:pPr marL="0" indent="0" algn="just">
                  <a:buNone/>
                </a:pPr>
                <a:r>
                  <a:rPr lang="cs-CZ" sz="2800" dirty="0" smtClean="0"/>
                  <a:t>Tedy družice, která ve vzdálenosti </a:t>
                </a: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𝑟</m:t>
                    </m:r>
                  </m:oMath>
                </a14:m>
                <a:r>
                  <a:rPr lang="cs-CZ" sz="2800" dirty="0" smtClean="0"/>
                  <a:t> od středu obíhaného tělesa nabyde rychlost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28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e>
                    </m:rad>
                    <m:r>
                      <a:rPr lang="cs-CZ" sz="2800" b="0" i="1" smtClean="0">
                        <a:latin typeface="Cambria Math"/>
                      </a:rPr>
                      <m:t>⋅</m:t>
                    </m:r>
                    <m:sSub>
                      <m:sSubPr>
                        <m:ctrlPr>
                          <a:rPr lang="cs-CZ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cs-CZ" sz="2800" dirty="0" smtClean="0"/>
                  <a:t>, přestává obíhat a „unikne“ dosahu gravitačního pole po parabole.</a:t>
                </a:r>
              </a:p>
              <a:p>
                <a:pPr algn="just"/>
                <a:endParaRPr lang="cs-CZ" dirty="0" smtClean="0"/>
              </a:p>
              <a:p>
                <a:pPr marL="0" indent="0" algn="just">
                  <a:buNone/>
                </a:pPr>
                <a:endParaRPr lang="cs-CZ" dirty="0" smtClean="0"/>
              </a:p>
              <a:p>
                <a:pPr algn="just"/>
                <a:endParaRPr lang="cs-CZ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11" t="-2561" r="-1111" b="-242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916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Úniková rychlost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cs-CZ" dirty="0" smtClean="0"/>
                  <a:t>úniková rychlost na povrchu Země:</a:t>
                </a:r>
              </a:p>
              <a:p>
                <a:pPr lvl="1" algn="just"/>
                <a:r>
                  <a:rPr lang="cs-CZ" sz="2400" dirty="0" smtClean="0"/>
                  <a:t>tzv. </a:t>
                </a:r>
                <a:r>
                  <a:rPr lang="cs-CZ" sz="2400" b="1" dirty="0" smtClean="0"/>
                  <a:t>2. kosmická rychlost</a:t>
                </a:r>
              </a:p>
              <a:p>
                <a:pPr lvl="1" algn="just"/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</a:rPr>
                          <m:t>2.</m:t>
                        </m:r>
                        <m:r>
                          <a:rPr lang="cs-CZ" sz="2400" b="0" i="1" smtClean="0">
                            <a:latin typeface="Cambria Math"/>
                          </a:rPr>
                          <m:t>𝐾</m:t>
                        </m:r>
                      </m:sub>
                    </m:sSub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cs-CZ" sz="2400" b="0" i="1" smtClean="0">
                            <a:latin typeface="Cambria Math"/>
                          </a:rPr>
                          <m:t>2</m:t>
                        </m:r>
                      </m:e>
                    </m:rad>
                    <m:r>
                      <a:rPr lang="cs-CZ" sz="2400" b="0" i="1" smtClean="0">
                        <a:latin typeface="Cambria Math"/>
                      </a:rPr>
                      <m:t>⋅</m:t>
                    </m:r>
                    <m:sSub>
                      <m:sSub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</a:rPr>
                          <m:t>1.</m:t>
                        </m:r>
                        <m:r>
                          <a:rPr lang="cs-CZ" sz="2400" b="0" i="1" smtClean="0">
                            <a:latin typeface="Cambria Math"/>
                          </a:rPr>
                          <m:t>𝐾</m:t>
                        </m:r>
                      </m:sub>
                    </m:sSub>
                    <m:r>
                      <a:rPr lang="cs-CZ" sz="2400" i="1">
                        <a:latin typeface="Cambria Math"/>
                        <a:ea typeface="Cambria Math"/>
                      </a:rPr>
                      <m:t>≈</m:t>
                    </m:r>
                    <m:rad>
                      <m:radPr>
                        <m:degHide m:val="on"/>
                        <m:ctrlPr>
                          <a:rPr lang="cs-CZ" sz="24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rad>
                    <m:r>
                      <a:rPr lang="cs-CZ" sz="2400" b="0" i="1" smtClean="0">
                        <a:latin typeface="Cambria Math"/>
                        <a:ea typeface="Cambria Math"/>
                      </a:rPr>
                      <m:t>⋅7,9 </m:t>
                    </m:r>
                    <m:sSup>
                      <m:sSupPr>
                        <m:ctrlPr>
                          <a:rPr lang="cs-CZ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/>
                            <a:ea typeface="Cambria Math"/>
                          </a:rPr>
                          <m:t>km</m:t>
                        </m:r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⋅</m:t>
                        </m:r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/>
                            <a:ea typeface="Cambria Math"/>
                          </a:rPr>
                          <m:t>s</m:t>
                        </m:r>
                      </m:e>
                      <m:sup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cs-CZ" sz="2400" dirty="0" smtClean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/>
                        <a:ea typeface="Cambria Math"/>
                      </a:rPr>
                      <m:t>≈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11,2</m:t>
                    </m:r>
                  </m:oMath>
                </a14:m>
                <a:r>
                  <a:rPr lang="cs-CZ" sz="24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/>
                            <a:ea typeface="Cambria Math"/>
                          </a:rPr>
                          <m:t>km</m:t>
                        </m:r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⋅</m:t>
                        </m:r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/>
                            <a:ea typeface="Cambria Math"/>
                          </a:rPr>
                          <m:t>s</m:t>
                        </m:r>
                      </m:e>
                      <m:sup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−1</m:t>
                        </m:r>
                      </m:sup>
                    </m:sSup>
                  </m:oMath>
                </a14:m>
                <a:endParaRPr lang="cs-CZ" sz="2400" dirty="0" smtClean="0"/>
              </a:p>
              <a:p>
                <a:pPr lvl="1" algn="just"/>
                <a:r>
                  <a:rPr lang="cs-CZ" sz="2400" dirty="0"/>
                  <a:t>r</a:t>
                </a:r>
                <a:r>
                  <a:rPr lang="cs-CZ" sz="2400" dirty="0" smtClean="0"/>
                  <a:t>ychlost potřebná k „úniku“ gravitačnímu vlivu Země</a:t>
                </a:r>
              </a:p>
              <a:p>
                <a:pPr marL="457200" lvl="1" indent="0" algn="just">
                  <a:buNone/>
                </a:pPr>
                <a:endParaRPr lang="cs-CZ" sz="2400" dirty="0" smtClean="0"/>
              </a:p>
              <a:p>
                <a:r>
                  <a:rPr lang="cs-CZ" dirty="0" smtClean="0"/>
                  <a:t>rychlost nutná k opuštění slunčení soustavy:</a:t>
                </a:r>
              </a:p>
              <a:p>
                <a:pPr lvl="1" algn="just"/>
                <a:r>
                  <a:rPr lang="cs-CZ" sz="2400" dirty="0" smtClean="0"/>
                  <a:t>rychlost, které musí dosáhnout těleso „vystřelené“ ze Země, má-li opustit sluneční soustavu, tedy uniknout z dosahu gravitačního pole Slunce (tzv. </a:t>
                </a:r>
                <a:r>
                  <a:rPr lang="cs-CZ" sz="2400" b="1" dirty="0"/>
                  <a:t>3</a:t>
                </a:r>
                <a:r>
                  <a:rPr lang="cs-CZ" sz="2400" b="1" dirty="0" smtClean="0"/>
                  <a:t>. kosmická rychlost</a:t>
                </a:r>
                <a:r>
                  <a:rPr lang="cs-CZ" sz="2400" dirty="0" smtClean="0"/>
                  <a:t>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752" r="-2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368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kosmická rychlost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72816"/>
            <a:ext cx="8388424" cy="4190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785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</a:t>
            </a:r>
            <a:r>
              <a:rPr lang="cs-CZ" dirty="0" smtClean="0"/>
              <a:t>. </a:t>
            </a:r>
            <a:r>
              <a:rPr lang="cs-CZ" dirty="0"/>
              <a:t>k</a:t>
            </a:r>
            <a:r>
              <a:rPr lang="cs-CZ" dirty="0" smtClean="0"/>
              <a:t>osmická rychlost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algn="just"/>
                <a:r>
                  <a:rPr lang="cs-CZ" sz="2400" dirty="0" smtClean="0"/>
                  <a:t>několik člověkem vyrobenýh těles již dosáhlo </a:t>
                </a:r>
                <a:br>
                  <a:rPr lang="cs-CZ" sz="2400" dirty="0" smtClean="0"/>
                </a:br>
                <a:r>
                  <a:rPr lang="cs-CZ" sz="2400" dirty="0" smtClean="0"/>
                  <a:t>3. kosmické rychlosti a opouští sluneční soustavu (sondy Pioneer, Voyager, New Horizons)</a:t>
                </a:r>
              </a:p>
              <a:p>
                <a:pPr algn="just"/>
                <a:r>
                  <a:rPr lang="cs-CZ" sz="2400" dirty="0" smtClean="0"/>
                  <a:t>velikost 3. kosmické rychlosti ovlivňuje několik faktorů:</a:t>
                </a:r>
              </a:p>
              <a:p>
                <a:pPr algn="just"/>
                <a:endParaRPr lang="cs-CZ" sz="2400" dirty="0"/>
              </a:p>
              <a:p>
                <a:pPr lvl="1" algn="just"/>
                <a:r>
                  <a:rPr lang="cs-CZ" sz="2000" dirty="0" smtClean="0"/>
                  <a:t>úniková rychlost ve vzdálenosti Země – Slunce: cca </a:t>
                </a:r>
                <a14:m>
                  <m:oMath xmlns:m="http://schemas.openxmlformats.org/officeDocument/2006/math">
                    <m:r>
                      <a:rPr lang="cs-CZ" sz="2000" i="1">
                        <a:latin typeface="Cambria Math"/>
                      </a:rPr>
                      <m:t>4</m:t>
                    </m:r>
                    <m:r>
                      <a:rPr lang="cs-CZ" sz="2000" b="0" i="1" smtClean="0">
                        <a:latin typeface="Cambria Math"/>
                      </a:rPr>
                      <m:t>2,1 </m:t>
                    </m:r>
                    <m:r>
                      <m:rPr>
                        <m:sty m:val="p"/>
                      </m:rPr>
                      <a:rPr lang="cs-CZ" sz="2000" b="0" i="0" smtClean="0">
                        <a:latin typeface="Cambria Math"/>
                      </a:rPr>
                      <m:t>km</m:t>
                    </m:r>
                    <m:r>
                      <a:rPr lang="cs-CZ" sz="2000" b="0" i="0" smtClean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cs-CZ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cs-CZ" sz="2000" b="0" i="0" smtClean="0">
                            <a:latin typeface="Cambria Math"/>
                          </a:rPr>
                          <m:t>s</m:t>
                        </m:r>
                      </m:e>
                      <m:sup>
                        <m:r>
                          <a:rPr lang="cs-CZ" sz="2000" b="0" i="0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endParaRPr lang="cs-CZ" sz="2000" dirty="0" smtClean="0"/>
              </a:p>
              <a:p>
                <a:pPr lvl="1" algn="just"/>
                <a:r>
                  <a:rPr lang="cs-CZ" sz="2000" dirty="0"/>
                  <a:t>o</a:t>
                </a:r>
                <a:r>
                  <a:rPr lang="cs-CZ" sz="2000" dirty="0" smtClean="0"/>
                  <a:t>běh Země kolem Slunce: cca </a:t>
                </a:r>
                <a14:m>
                  <m:oMath xmlns:m="http://schemas.openxmlformats.org/officeDocument/2006/math">
                    <m:r>
                      <a:rPr lang="cs-CZ" sz="2000" b="0" i="1" smtClean="0">
                        <a:latin typeface="Cambria Math"/>
                      </a:rPr>
                      <m:t>29,8 </m:t>
                    </m:r>
                    <m:r>
                      <m:rPr>
                        <m:sty m:val="p"/>
                      </m:rPr>
                      <a:rPr lang="cs-CZ" sz="2000" b="0" i="0" smtClean="0">
                        <a:latin typeface="Cambria Math"/>
                      </a:rPr>
                      <m:t>km</m:t>
                    </m:r>
                    <m:r>
                      <a:rPr lang="cs-CZ" sz="2000" b="0" i="0" smtClean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cs-CZ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cs-CZ" sz="2000" b="0" i="0" smtClean="0">
                            <a:latin typeface="Cambria Math"/>
                          </a:rPr>
                          <m:t>s</m:t>
                        </m:r>
                      </m:e>
                      <m:sup>
                        <m:r>
                          <a:rPr lang="cs-CZ" sz="2000" b="0" i="0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cs-CZ" sz="2000" dirty="0" smtClean="0"/>
                  <a:t> (snižuje 3. k. r.)</a:t>
                </a:r>
              </a:p>
              <a:p>
                <a:pPr lvl="1" algn="just"/>
                <a:r>
                  <a:rPr lang="cs-CZ" sz="2000" dirty="0" smtClean="0"/>
                  <a:t>Gravitační pole Země (zvyšuje 3. k. r.)</a:t>
                </a:r>
              </a:p>
              <a:p>
                <a:pPr lvl="1" algn="just"/>
                <a:r>
                  <a:rPr lang="cs-CZ" sz="2000" dirty="0" smtClean="0"/>
                  <a:t>Rotace země (snižuje 3. k. r.)</a:t>
                </a:r>
              </a:p>
              <a:p>
                <a:pPr lvl="1" algn="just"/>
                <a:r>
                  <a:rPr lang="cs-CZ" sz="2400" b="1" dirty="0" smtClean="0"/>
                  <a:t>výsledná hodnota: </a:t>
                </a:r>
                <a14:m>
                  <m:oMath xmlns:m="http://schemas.openxmlformats.org/officeDocument/2006/math">
                    <m:r>
                      <a:rPr lang="cs-CZ" sz="2400" b="1" i="1" smtClean="0">
                        <a:latin typeface="Cambria Math"/>
                        <a:ea typeface="Cambria Math"/>
                      </a:rPr>
                      <m:t>𝟏𝟔</m:t>
                    </m:r>
                    <m:r>
                      <a:rPr lang="cs-CZ" sz="2400" b="1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cs-CZ" sz="2400" b="1" i="1" smtClean="0">
                        <a:latin typeface="Cambria Math"/>
                        <a:ea typeface="Cambria Math"/>
                      </a:rPr>
                      <m:t>𝟕</m:t>
                    </m:r>
                  </m:oMath>
                </a14:m>
                <a:r>
                  <a:rPr lang="cs-CZ" sz="2400" b="1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400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cs-CZ" sz="2400" b="1" i="0" smtClean="0">
                            <a:latin typeface="Cambria Math"/>
                            <a:ea typeface="Cambria Math"/>
                          </a:rPr>
                          <m:t>𝐤𝐦</m:t>
                        </m:r>
                        <m:r>
                          <a:rPr lang="cs-CZ" sz="2400" b="1" i="0" smtClean="0">
                            <a:latin typeface="Cambria Math"/>
                            <a:ea typeface="Cambria Math"/>
                          </a:rPr>
                          <m:t>⋅</m:t>
                        </m:r>
                        <m:r>
                          <a:rPr lang="cs-CZ" sz="2400" b="1" i="0" smtClean="0">
                            <a:latin typeface="Cambria Math"/>
                            <a:ea typeface="Cambria Math"/>
                          </a:rPr>
                          <m:t>𝐬</m:t>
                        </m:r>
                      </m:e>
                      <m:sup>
                        <m:r>
                          <a:rPr lang="cs-CZ" sz="2400" b="1" i="0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sz="2400" b="1" i="0" smtClean="0">
                            <a:latin typeface="Cambria Math"/>
                            <a:ea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cs-CZ" sz="2400" b="1" dirty="0" smtClean="0"/>
                  <a:t> vůči povrchu Země</a:t>
                </a:r>
              </a:p>
              <a:p>
                <a:pPr lvl="1" algn="just"/>
                <a:endParaRPr lang="cs-CZ" sz="2000" dirty="0" smtClean="0"/>
              </a:p>
              <a:p>
                <a:pPr lvl="1" algn="just"/>
                <a:endParaRPr lang="cs-CZ" sz="2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t="-1078" r="-2815" b="-64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224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Picture 2" descr="https://upload.wikimedia.org/wikipedia/commons/6/6e/72413main_ACD97-0036-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5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586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Zajímavost: Proč je černá díra černá?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algn="just"/>
                <a:r>
                  <a:rPr lang="cs-CZ" sz="2800" dirty="0" smtClean="0"/>
                  <a:t>černé díry jsou objekty s velmi vysokou hmotností, které nevyzařují ani neodrážejí světlo</a:t>
                </a:r>
              </a:p>
              <a:p>
                <a:pPr marL="0" indent="0" algn="just">
                  <a:buNone/>
                </a:pPr>
                <a:endParaRPr lang="cs-CZ" sz="2800" dirty="0" smtClean="0"/>
              </a:p>
              <a:p>
                <a:pPr algn="just"/>
                <a:r>
                  <a:rPr lang="cs-CZ" sz="2800" dirty="0" smtClean="0"/>
                  <a:t>jde o závěrečnou fázi života velice hmotných hvězd, kdy je jejich hmota stlačena gravitačním působením do velice malého poloměru</a:t>
                </a:r>
              </a:p>
              <a:p>
                <a:pPr marL="0" indent="0" algn="just">
                  <a:buNone/>
                </a:pPr>
                <a:endParaRPr lang="cs-CZ" sz="2800" dirty="0" smtClean="0"/>
              </a:p>
              <a:p>
                <a:pPr algn="just"/>
                <a:r>
                  <a:rPr lang="cs-CZ" sz="2800" b="1" dirty="0" smtClean="0"/>
                  <a:t>úniková rychlost </a:t>
                </a:r>
                <a:r>
                  <a:rPr lang="cs-CZ" sz="2800" dirty="0" smtClean="0"/>
                  <a:t>na povrchu černé díry je </a:t>
                </a:r>
                <a:br>
                  <a:rPr lang="cs-CZ" sz="2800" dirty="0" smtClean="0"/>
                </a:br>
                <a:r>
                  <a:rPr lang="cs-CZ" sz="2800" b="1" dirty="0" smtClean="0"/>
                  <a:t>vyšší než rychlost světla</a:t>
                </a:r>
                <a:r>
                  <a:rPr lang="cs-CZ" sz="2800" dirty="0" smtClean="0"/>
                  <a:t> (300 000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800" b="0" i="0" smtClean="0">
                        <a:latin typeface="Cambria Math"/>
                      </a:rPr>
                      <m:t>km</m:t>
                    </m:r>
                    <m:r>
                      <a:rPr lang="cs-CZ" sz="2800" b="0" i="0" smtClean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cs-CZ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cs-CZ" sz="2800" b="0" i="0" smtClean="0">
                            <a:latin typeface="Cambria Math"/>
                          </a:rPr>
                          <m:t>s</m:t>
                        </m:r>
                      </m:e>
                      <m:sup>
                        <m:r>
                          <a:rPr lang="cs-CZ" sz="2800" b="0" i="0" smtClean="0"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cs-CZ" sz="2800" b="0" i="1" smtClean="0">
                        <a:latin typeface="Cambria Math"/>
                      </a:rPr>
                      <m:t>)</m:t>
                    </m:r>
                  </m:oMath>
                </a14:m>
                <a:endParaRPr lang="cs-CZ" sz="2800" dirty="0" smtClean="0"/>
              </a:p>
              <a:p>
                <a:pPr marL="0" indent="0" algn="just">
                  <a:buNone/>
                </a:pPr>
                <a:endParaRPr lang="cs-CZ" sz="28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1213" r="-3481" b="-95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384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415</Words>
  <Application>Microsoft Office PowerPoint</Application>
  <PresentationFormat>Předvádění na obrazovce (4:3)</PresentationFormat>
  <Paragraphs>95</Paragraphs>
  <Slides>18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Arial</vt:lpstr>
      <vt:lpstr>Calibri</vt:lpstr>
      <vt:lpstr>Cambria Math</vt:lpstr>
      <vt:lpstr>Office Theme</vt:lpstr>
      <vt:lpstr>Pohyb v centrálním  gravitačním poli</vt:lpstr>
      <vt:lpstr>Pohyb kruhovou rychlostí</vt:lpstr>
      <vt:lpstr>Co když v_družice&gt;v_k?</vt:lpstr>
      <vt:lpstr>Úniková rychlost</vt:lpstr>
      <vt:lpstr>Úniková rychlost</vt:lpstr>
      <vt:lpstr>2. kosmická rychlost</vt:lpstr>
      <vt:lpstr>3. kosmická rychlost</vt:lpstr>
      <vt:lpstr>Prezentace aplikace PowerPoint</vt:lpstr>
      <vt:lpstr>Zajímavost: Proč je černá díra černá?</vt:lpstr>
      <vt:lpstr>Co když je rychlost vyšší než úniková?</vt:lpstr>
      <vt:lpstr>Keplerovy zákony</vt:lpstr>
      <vt:lpstr>Keplerovy zákony</vt:lpstr>
      <vt:lpstr>1. Keplerův zákon</vt:lpstr>
      <vt:lpstr>2. Keplerův zákon</vt:lpstr>
      <vt:lpstr>Vysvětlení 2. Keplerova zákona</vt:lpstr>
      <vt:lpstr>3. Keplerův zákon</vt:lpstr>
      <vt:lpstr>Vzdálenost Země od Slunce</vt:lpstr>
      <vt:lpstr>Příklad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Pohyb v centrálním  gravitačním poli</dc:title>
  <dc:creator>Honza Paclt</dc:creator>
  <cp:lastModifiedBy>Jan Paclt</cp:lastModifiedBy>
  <cp:revision>19</cp:revision>
  <dcterms:created xsi:type="dcterms:W3CDTF">2021-05-27T18:55:18Z</dcterms:created>
  <dcterms:modified xsi:type="dcterms:W3CDTF">2021-05-28T06:49:01Z</dcterms:modified>
</cp:coreProperties>
</file>